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2" r:id="rId6"/>
    <p:sldId id="260" r:id="rId7"/>
    <p:sldId id="263" r:id="rId8"/>
  </p:sldIdLst>
  <p:sldSz cx="9144000" cy="6858000" type="screen4x3"/>
  <p:notesSz cx="6858000" cy="9144000"/>
  <p:custDataLst>
    <p:tags r:id="rId1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710" autoAdjust="0"/>
  </p:normalViewPr>
  <p:slideViewPr>
    <p:cSldViewPr>
      <p:cViewPr varScale="1">
        <p:scale>
          <a:sx n="104" d="100"/>
          <a:sy n="10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26E68C-6C6A-4A87-B834-6AD45C2071B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2820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Click to edit Master text styles</a:t>
            </a:r>
          </a:p>
          <a:p>
            <a:pPr lvl="1"/>
            <a:r>
              <a:rPr lang="de-CH" noProof="0" smtClean="0"/>
              <a:t>Second level</a:t>
            </a:r>
          </a:p>
          <a:p>
            <a:pPr lvl="2"/>
            <a:r>
              <a:rPr lang="de-CH" noProof="0" smtClean="0"/>
              <a:t>Third level</a:t>
            </a:r>
          </a:p>
          <a:p>
            <a:pPr lvl="3"/>
            <a:r>
              <a:rPr lang="de-CH" noProof="0" smtClean="0"/>
              <a:t>Fourth level</a:t>
            </a:r>
          </a:p>
          <a:p>
            <a:pPr lvl="4"/>
            <a:r>
              <a:rPr lang="de-CH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F4CC7C-700E-405E-8021-7B63B1FED4E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8924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10" Type="http://schemas.openxmlformats.org/officeDocument/2006/relationships/image" Target="../media/image2.wmf"/><Relationship Id="rId4" Type="http://schemas.openxmlformats.org/officeDocument/2006/relationships/tags" Target="../tags/tag7.xml"/><Relationship Id="rId9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63575" y="5026025"/>
            <a:ext cx="55419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1400" smtClean="0"/>
              <a:t>Luzern</a:t>
            </a:r>
          </a:p>
        </p:txBody>
      </p:sp>
      <p:sp>
        <p:nvSpPr>
          <p:cNvPr id="6" name="Text Box 1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27063" y="3725863"/>
            <a:ext cx="344671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1400" smtClean="0"/>
              <a:t>Institut für Tourismuswirtschaft ITW</a:t>
            </a:r>
          </a:p>
        </p:txBody>
      </p:sp>
      <p:sp>
        <p:nvSpPr>
          <p:cNvPr id="7" name="Text 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8175" y="3925888"/>
            <a:ext cx="23583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1400" b="1" smtClean="0"/>
              <a:t>Prof. Dr. Jürg Stettler</a:t>
            </a:r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33413" y="4124325"/>
            <a:ext cx="1396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1400" smtClean="0"/>
              <a:t>Institutsleiter</a:t>
            </a:r>
          </a:p>
        </p:txBody>
      </p:sp>
      <p:sp>
        <p:nvSpPr>
          <p:cNvPr id="9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4525" y="4498975"/>
            <a:ext cx="8803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1400" smtClean="0"/>
              <a:t>T direkt</a:t>
            </a:r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63675" y="4492625"/>
            <a:ext cx="18341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1400" smtClean="0"/>
              <a:t>+41 41 228 41 46</a:t>
            </a:r>
          </a:p>
        </p:txBody>
      </p:sp>
      <p:sp>
        <p:nvSpPr>
          <p:cNvPr id="11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2938" y="4676775"/>
            <a:ext cx="21916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1400" smtClean="0"/>
              <a:t>juerg.stettler@hslu.ch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2060575"/>
            <a:ext cx="5541963" cy="1296988"/>
          </a:xfrm>
        </p:spPr>
        <p:txBody>
          <a:bodyPr anchor="t"/>
          <a:lstStyle>
            <a:lvl1pPr>
              <a:lnSpc>
                <a:spcPts val="2800"/>
              </a:lnSpc>
              <a:defRPr sz="1900"/>
            </a:lvl1pPr>
          </a:lstStyle>
          <a:p>
            <a:pPr lvl="0"/>
            <a:r>
              <a:rPr lang="de-CH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7700" y="5383213"/>
            <a:ext cx="6300788" cy="1020762"/>
          </a:xfrm>
        </p:spPr>
        <p:txBody>
          <a:bodyPr/>
          <a:lstStyle>
            <a:lvl1pPr marL="0" indent="0">
              <a:lnSpc>
                <a:spcPts val="1800"/>
              </a:lnSpc>
              <a:buFontTx/>
              <a:buNone/>
              <a:defRPr sz="1400"/>
            </a:lvl1pPr>
          </a:lstStyle>
          <a:p>
            <a:pPr lvl="0"/>
            <a:r>
              <a:rPr lang="de-CH" noProof="0" smtClean="0"/>
              <a:t>Click to edit Master subtitle style</a:t>
            </a: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25575" y="5029200"/>
            <a:ext cx="5541963" cy="2873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B7BFBAB-2269-439F-B593-8ED82CACEC9A}" type="datetime1">
              <a:rPr lang="de-CH" smtClean="0"/>
              <a:pPr>
                <a:defRPr/>
              </a:pPr>
              <a:t>06.11.2012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555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8A0A1-9A6D-4520-816A-9C9492BF40AE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9224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692150"/>
            <a:ext cx="2041525" cy="5191125"/>
          </a:xfrm>
        </p:spPr>
        <p:txBody>
          <a:bodyPr vert="eaVert"/>
          <a:lstStyle/>
          <a:p>
            <a:r>
              <a:rPr lang="de-CH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692150"/>
            <a:ext cx="5975350" cy="5191125"/>
          </a:xfrm>
        </p:spPr>
        <p:txBody>
          <a:bodyPr vert="eaVert"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9F58-EFCA-4816-BF6F-56C3FE1D334E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4449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55EC8-3D47-4A78-8731-B844F97C4A25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3457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17C5A-A27C-4D4D-BF07-659BB3933ADF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4402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798638"/>
            <a:ext cx="4008438" cy="4084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8538" y="1798638"/>
            <a:ext cx="4008437" cy="4084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88F90-97FD-4F07-B5EC-2FFB95FF9E64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87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B63D9-25AF-4630-9990-4575C83332E3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003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Click to edit Master title style</a:t>
            </a:r>
            <a:endParaRPr lang="de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14332-EECF-40DE-90E2-F089984E5FD3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551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D379C-1A6B-4FAD-8017-EB9B96463A98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3478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3F3B1-4FC7-4B58-9468-F7E597A5FFD3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543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CH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7AD56-850F-481C-AC76-F206534C4E13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6392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/>
          </p:cNvPicPr>
          <p:nvPr userDrawn="1">
            <p:custDataLst>
              <p:tags r:id="rId1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692150"/>
            <a:ext cx="81692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98638"/>
            <a:ext cx="8169275" cy="40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2938" y="6454775"/>
            <a:ext cx="2705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CH" sz="700" smtClean="0"/>
              <a:t>Folie</a:t>
            </a:r>
            <a:endParaRPr lang="de-CH" sz="7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9025" y="6453188"/>
            <a:ext cx="791845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pPr>
              <a:defRPr/>
            </a:pPr>
            <a:fld id="{97A4CF60-2175-473F-8EF5-75B2B27EAF03}" type="slidenum">
              <a:rPr lang="de-CH" smtClean="0"/>
              <a:pPr>
                <a:defRPr/>
              </a:pPr>
              <a:t>‹Nr.›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182563" indent="-182563" algn="l" rtl="0" eaLnBrk="0" fontAlgn="base" hangingPunct="0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92088" algn="l" rtl="0" eaLnBrk="0" fontAlgn="base" hangingPunct="0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2pPr>
      <a:lvl3pPr marL="906463" indent="-192088" algn="l" rtl="0" eaLnBrk="0" fontAlgn="base" hangingPunct="0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3pPr>
      <a:lvl4pPr marL="1262063" indent="-182563" algn="l" rtl="0" eaLnBrk="0" fontAlgn="base" hangingPunct="0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4pPr>
      <a:lvl5pPr marL="1619250" indent="-182563" algn="l" rtl="0" eaLnBrk="0" fontAlgn="base" hangingPunct="0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5pPr>
      <a:lvl6pPr marL="2076450" indent="-182563" algn="l" rtl="0" fontAlgn="base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6pPr>
      <a:lvl7pPr marL="2533650" indent="-182563" algn="l" rtl="0" fontAlgn="base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7pPr>
      <a:lvl8pPr marL="2990850" indent="-182563" algn="l" rtl="0" fontAlgn="base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8pPr>
      <a:lvl9pPr marL="3448050" indent="-182563" algn="l" rtl="0" fontAlgn="base">
        <a:spcBef>
          <a:spcPct val="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8484914-1A57-4707-A27A-686A059D4E1F}" type="datetime1">
              <a:rPr lang="de-CH" sz="1400" smtClean="0"/>
              <a:pPr eaLnBrk="1" hangingPunct="1"/>
              <a:t>06.11.2012</a:t>
            </a:fld>
            <a:endParaRPr lang="de-CH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844824"/>
            <a:ext cx="7524700" cy="1584176"/>
          </a:xfrm>
        </p:spPr>
        <p:txBody>
          <a:bodyPr/>
          <a:lstStyle/>
          <a:p>
            <a:pPr eaLnBrk="1" hangingPunct="1"/>
            <a:r>
              <a:rPr lang="de-CH" sz="2000" b="0" dirty="0" smtClean="0"/>
              <a:t>Tourismusforum Schweiz (TFS) 2012</a:t>
            </a:r>
            <a:br>
              <a:rPr lang="de-CH" sz="2000" b="0" dirty="0" smtClean="0"/>
            </a:br>
            <a:r>
              <a:rPr lang="de-CH" sz="2000" b="0" dirty="0" smtClean="0"/>
              <a:t>Diskussionsforum 2:</a:t>
            </a:r>
            <a:br>
              <a:rPr lang="de-CH" sz="2000" b="0" dirty="0" smtClean="0"/>
            </a:br>
            <a:r>
              <a:rPr lang="de-CH" sz="2000" dirty="0" smtClean="0"/>
              <a:t>Bergsommer: Wer ist in der Lage, den Bergsommer zu inszenieren?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5438775"/>
            <a:ext cx="5508625" cy="1020763"/>
          </a:xfrm>
        </p:spPr>
        <p:txBody>
          <a:bodyPr/>
          <a:lstStyle/>
          <a:p>
            <a:pPr eaLnBrk="1" hangingPunct="1"/>
            <a:endParaRPr lang="de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47700" y="403572"/>
            <a:ext cx="8169275" cy="865188"/>
          </a:xfrm>
        </p:spPr>
        <p:txBody>
          <a:bodyPr/>
          <a:lstStyle/>
          <a:p>
            <a:r>
              <a:rPr lang="de-CH" sz="2000" dirty="0" smtClean="0"/>
              <a:t>Ausgangslage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47700" y="1340768"/>
            <a:ext cx="8169275" cy="518457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CH" sz="1800" dirty="0" smtClean="0"/>
              <a:t>Der </a:t>
            </a:r>
            <a:r>
              <a:rPr lang="de-CH" sz="1800" i="1" dirty="0" smtClean="0"/>
              <a:t>Wintertourismus</a:t>
            </a:r>
            <a:r>
              <a:rPr lang="de-CH" sz="1800" dirty="0" smtClean="0"/>
              <a:t> gerät immer mehr unter Druck.</a:t>
            </a:r>
          </a:p>
          <a:p>
            <a:pPr>
              <a:spcAft>
                <a:spcPts val="600"/>
              </a:spcAft>
            </a:pPr>
            <a:r>
              <a:rPr lang="de-CH" sz="1800" dirty="0" smtClean="0"/>
              <a:t>Die Bedeutung des </a:t>
            </a:r>
            <a:r>
              <a:rPr lang="de-CH" sz="1800" i="1" dirty="0" smtClean="0"/>
              <a:t>Sommertourismus</a:t>
            </a:r>
            <a:r>
              <a:rPr lang="de-CH" sz="1800" dirty="0" smtClean="0"/>
              <a:t> nimmt zu.</a:t>
            </a:r>
          </a:p>
          <a:p>
            <a:pPr>
              <a:spcAft>
                <a:spcPts val="600"/>
              </a:spcAft>
            </a:pPr>
            <a:r>
              <a:rPr lang="de-CH" sz="1800" dirty="0" smtClean="0"/>
              <a:t>Das </a:t>
            </a:r>
            <a:r>
              <a:rPr lang="de-CH" sz="1800" i="1" dirty="0" smtClean="0"/>
              <a:t>Potenzial</a:t>
            </a:r>
            <a:r>
              <a:rPr lang="de-CH" sz="1800" dirty="0" smtClean="0"/>
              <a:t> des Sommertourismus konnte in der Schweiz bisher nicht optimal genutzt werden.</a:t>
            </a:r>
          </a:p>
          <a:p>
            <a:pPr>
              <a:spcAft>
                <a:spcPts val="600"/>
              </a:spcAft>
            </a:pPr>
            <a:r>
              <a:rPr lang="de-CH" sz="1800" dirty="0" smtClean="0"/>
              <a:t>Der Schweizer Tourismus hat Schwächen bei der </a:t>
            </a:r>
            <a:r>
              <a:rPr lang="de-CH" sz="1800" i="1" dirty="0" smtClean="0"/>
              <a:t>preislichen Wettbewerbsfähigkeit</a:t>
            </a:r>
            <a:r>
              <a:rPr lang="de-CH" sz="18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de-CH" sz="1800" dirty="0" smtClean="0"/>
              <a:t>Ein </a:t>
            </a:r>
            <a:r>
              <a:rPr lang="de-CH" sz="1800" i="1" dirty="0" smtClean="0"/>
              <a:t>vielfältiges</a:t>
            </a:r>
            <a:r>
              <a:rPr lang="de-CH" sz="1800" dirty="0" smtClean="0"/>
              <a:t> und </a:t>
            </a:r>
            <a:r>
              <a:rPr lang="de-CH" sz="1800" i="1" dirty="0" smtClean="0"/>
              <a:t>attraktives Angebot</a:t>
            </a:r>
            <a:r>
              <a:rPr lang="de-CH" sz="1800" dirty="0" smtClean="0"/>
              <a:t> ist entscheidend für den Erfolg </a:t>
            </a:r>
            <a:r>
              <a:rPr lang="de-CH" sz="1800" dirty="0"/>
              <a:t>im </a:t>
            </a:r>
            <a:r>
              <a:rPr lang="de-CH" sz="1800" dirty="0" smtClean="0"/>
              <a:t>Sommertourismus.</a:t>
            </a:r>
          </a:p>
          <a:p>
            <a:pPr>
              <a:spcAft>
                <a:spcPts val="600"/>
              </a:spcAft>
            </a:pPr>
            <a:r>
              <a:rPr lang="de-CH" sz="1800" dirty="0" smtClean="0"/>
              <a:t>Die </a:t>
            </a:r>
            <a:r>
              <a:rPr lang="de-CH" sz="1800" i="1" dirty="0" smtClean="0"/>
              <a:t>Angebotsinszenierung</a:t>
            </a:r>
            <a:r>
              <a:rPr lang="de-CH" sz="1800" dirty="0" smtClean="0"/>
              <a:t> ist eine Möglichkeit zur Verbesserung der </a:t>
            </a:r>
            <a:r>
              <a:rPr lang="de-CH" sz="1800" i="1" dirty="0" smtClean="0"/>
              <a:t>Attraktivität</a:t>
            </a:r>
            <a:r>
              <a:rPr lang="de-CH" sz="1800" dirty="0" smtClean="0"/>
              <a:t> der </a:t>
            </a:r>
            <a:r>
              <a:rPr lang="de-CH" sz="1800" dirty="0" smtClean="0"/>
              <a:t>Angebote und damit auch der preislichen </a:t>
            </a:r>
            <a:r>
              <a:rPr lang="de-CH" sz="1800" i="1" dirty="0" smtClean="0"/>
              <a:t>Wettbewerbsfähigkeit</a:t>
            </a:r>
            <a:r>
              <a:rPr lang="de-CH" sz="1800" dirty="0" smtClean="0"/>
              <a:t>.</a:t>
            </a:r>
            <a:endParaRPr lang="de-CH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/>
              <a:buChar char="à"/>
            </a:pPr>
            <a:r>
              <a:rPr lang="de-CH" sz="1800" b="1" i="1" dirty="0" smtClean="0"/>
              <a:t>Wie kann der Sommertourismus in der Schweiz gestärkt werden, um das Potenzial in Zukunft besser zu nutzen?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/>
              <a:buChar char="à"/>
            </a:pPr>
            <a:r>
              <a:rPr lang="de-CH" sz="1800" b="1" i="1" dirty="0" smtClean="0"/>
              <a:t>Welche Bedeutung haben Inszenierungen im Sommertourismus?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9FED7D8-0784-40D7-8316-DE5ADA5E752D}" type="slidenum">
              <a:rPr lang="de-CH" sz="700" smtClean="0"/>
              <a:pPr eaLnBrk="1" hangingPunct="1"/>
              <a:t>2</a:t>
            </a:fld>
            <a:r>
              <a:rPr lang="de-CH" sz="700" smtClean="0"/>
              <a:t>, </a:t>
            </a:r>
            <a:fld id="{E1728A09-041D-4832-83EB-B0F89ADBD249}" type="datetime1">
              <a:rPr lang="de-CH" sz="700" smtClean="0"/>
              <a:pPr eaLnBrk="1" hangingPunct="1"/>
              <a:t>06.11.2012</a:t>
            </a:fld>
            <a:endParaRPr lang="de-CH" sz="700" smtClean="0"/>
          </a:p>
        </p:txBody>
      </p:sp>
    </p:spTree>
    <p:extLst>
      <p:ext uri="{BB962C8B-B14F-4D97-AF65-F5344CB8AC3E}">
        <p14:creationId xmlns:p14="http://schemas.microsoft.com/office/powerpoint/2010/main" val="28456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Erlebnisinszenierung: Höhere Preise dank Steigerung der Erlebnisqualität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55EC8-3D47-4A78-8731-B844F97C4A25}" type="slidenum">
              <a:rPr lang="de-CH" smtClean="0"/>
              <a:pPr>
                <a:defRPr/>
              </a:pPr>
              <a:t>3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44" y="2060848"/>
            <a:ext cx="8014096" cy="4295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660232" y="6309320"/>
            <a:ext cx="1941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smtClean="0"/>
              <a:t>Quelle: </a:t>
            </a:r>
            <a:r>
              <a:rPr lang="de-CH" sz="1200" dirty="0" err="1" smtClean="0"/>
              <a:t>Pine</a:t>
            </a:r>
            <a:r>
              <a:rPr lang="de-CH" sz="1200" dirty="0" smtClean="0"/>
              <a:t> &amp; </a:t>
            </a:r>
            <a:r>
              <a:rPr lang="de-CH" sz="1200" dirty="0" err="1" smtClean="0"/>
              <a:t>Gilmore</a:t>
            </a:r>
            <a:endParaRPr lang="de-CH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1722294"/>
            <a:ext cx="7886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Anteile der Wertschöpfung am Erlebnisprodukt: Das Beispiel Bier (in Euro)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15106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692150"/>
            <a:ext cx="8169275" cy="576610"/>
          </a:xfrm>
        </p:spPr>
        <p:txBody>
          <a:bodyPr/>
          <a:lstStyle/>
          <a:p>
            <a:r>
              <a:rPr lang="de-CH" dirty="0" smtClean="0"/>
              <a:t>Erlebnisinszenierung: Erlebnis-Setting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55EC8-3D47-4A78-8731-B844F97C4A25}" type="slidenum">
              <a:rPr lang="de-CH" smtClean="0"/>
              <a:pPr>
                <a:defRPr/>
              </a:pPr>
              <a:t>4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lum bright="-28000" contrast="50000"/>
          </a:blip>
          <a:srcRect l="54716" t="20271" r="3854" b="8482"/>
          <a:stretch>
            <a:fillRect/>
          </a:stretch>
        </p:blipFill>
        <p:spPr bwMode="auto">
          <a:xfrm>
            <a:off x="4599432" y="2924944"/>
            <a:ext cx="383356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367533" y="1427353"/>
            <a:ext cx="8274200" cy="1817140"/>
            <a:chOff x="43878" y="1511410"/>
            <a:chExt cx="9615962" cy="2240627"/>
          </a:xfrm>
        </p:grpSpPr>
        <p:cxnSp>
          <p:nvCxnSpPr>
            <p:cNvPr id="8" name="Gerade Verbindung mit Pfeil 7"/>
            <p:cNvCxnSpPr/>
            <p:nvPr/>
          </p:nvCxnSpPr>
          <p:spPr>
            <a:xfrm rot="5400000">
              <a:off x="6884082" y="3147227"/>
              <a:ext cx="609537" cy="1588"/>
            </a:xfrm>
            <a:prstGeom prst="straightConnector1">
              <a:avLst/>
            </a:prstGeom>
            <a:ln w="12700">
              <a:solidFill>
                <a:srgbClr val="BECD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mit Pfeil 8"/>
            <p:cNvCxnSpPr/>
            <p:nvPr/>
          </p:nvCxnSpPr>
          <p:spPr>
            <a:xfrm>
              <a:off x="1361636" y="2576885"/>
              <a:ext cx="304800" cy="1588"/>
            </a:xfrm>
            <a:prstGeom prst="straightConnector1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mit Pfeil 9"/>
            <p:cNvCxnSpPr/>
            <p:nvPr/>
          </p:nvCxnSpPr>
          <p:spPr>
            <a:xfrm rot="10800000" flipV="1">
              <a:off x="3110516" y="2575297"/>
              <a:ext cx="304800" cy="1587"/>
            </a:xfrm>
            <a:prstGeom prst="straightConnector1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mit Pfeil 10"/>
            <p:cNvCxnSpPr/>
            <p:nvPr/>
          </p:nvCxnSpPr>
          <p:spPr>
            <a:xfrm rot="10800000" flipV="1">
              <a:off x="4709035" y="2575297"/>
              <a:ext cx="304800" cy="1587"/>
            </a:xfrm>
            <a:prstGeom prst="straightConnector1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/>
            <p:nvPr/>
          </p:nvCxnSpPr>
          <p:spPr>
            <a:xfrm rot="10800000" flipV="1">
              <a:off x="6309466" y="2575298"/>
              <a:ext cx="304800" cy="1587"/>
            </a:xfrm>
            <a:prstGeom prst="straightConnector1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/>
            <p:cNvCxnSpPr/>
            <p:nvPr/>
          </p:nvCxnSpPr>
          <p:spPr>
            <a:xfrm rot="10800000" flipV="1">
              <a:off x="7875615" y="2575298"/>
              <a:ext cx="304800" cy="1587"/>
            </a:xfrm>
            <a:prstGeom prst="straightConnector1">
              <a:avLst/>
            </a:prstGeom>
            <a:ln w="22225">
              <a:solidFill>
                <a:schemeClr val="tx1">
                  <a:lumMod val="50000"/>
                  <a:lumOff val="50000"/>
                </a:schemeClr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hteck 13"/>
            <p:cNvSpPr/>
            <p:nvPr/>
          </p:nvSpPr>
          <p:spPr>
            <a:xfrm>
              <a:off x="43878" y="2233515"/>
              <a:ext cx="1445153" cy="716058"/>
            </a:xfrm>
            <a:prstGeom prst="rect">
              <a:avLst/>
            </a:prstGeom>
            <a:solidFill>
              <a:srgbClr val="CBD300"/>
            </a:solidFill>
            <a:ln w="0"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 extrusionH="76200" contourW="12700">
              <a:bevelT/>
              <a:contourClr>
                <a:srgbClr val="FBFFAB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defRPr/>
              </a:pPr>
              <a:r>
                <a:rPr lang="de-DE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Besucher/</a:t>
              </a:r>
              <a:br>
                <a:rPr lang="de-DE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e-DE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Gast</a:t>
              </a:r>
              <a:endPara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1666437" y="2245442"/>
              <a:ext cx="1445153" cy="716058"/>
            </a:xfrm>
            <a:prstGeom prst="rect">
              <a:avLst/>
            </a:prstGeom>
            <a:solidFill>
              <a:srgbClr val="CBD300"/>
            </a:solidFill>
            <a:ln w="0"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 extrusionH="76200" contourW="12700">
              <a:bevelT/>
              <a:contourClr>
                <a:srgbClr val="FBFFAB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defRPr/>
              </a:pPr>
              <a:r>
                <a:rPr lang="de-DE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Erlebnis</a:t>
              </a:r>
              <a:endPara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3263820" y="2233515"/>
              <a:ext cx="1445153" cy="716058"/>
            </a:xfrm>
            <a:prstGeom prst="rect">
              <a:avLst/>
            </a:prstGeom>
            <a:solidFill>
              <a:srgbClr val="CBD300"/>
            </a:solidFill>
            <a:ln w="0"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 extrusionH="76200" contourW="12700">
              <a:bevelT/>
              <a:contourClr>
                <a:srgbClr val="FBFFAB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defRPr/>
              </a:pPr>
              <a:r>
                <a:rPr lang="de-DE" sz="16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Wahrneh-mung</a:t>
              </a:r>
              <a:endPara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4861204" y="2221727"/>
              <a:ext cx="1445153" cy="716058"/>
            </a:xfrm>
            <a:prstGeom prst="rect">
              <a:avLst/>
            </a:prstGeom>
            <a:solidFill>
              <a:srgbClr val="CBD300"/>
            </a:solidFill>
            <a:ln w="0"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 extrusionH="76200" contourW="12700">
              <a:bevelT/>
              <a:contourClr>
                <a:srgbClr val="FBFFAB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defRPr/>
              </a:pPr>
              <a:r>
                <a:rPr lang="de-DE" sz="16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Atmos-phäre</a:t>
              </a:r>
              <a:endPara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6457911" y="2221727"/>
              <a:ext cx="1445153" cy="716058"/>
            </a:xfrm>
            <a:prstGeom prst="rect">
              <a:avLst/>
            </a:prstGeom>
            <a:solidFill>
              <a:srgbClr val="CBD300"/>
            </a:solidFill>
            <a:ln w="0"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 extrusionH="76200" contourW="12700">
              <a:bevelT/>
              <a:contourClr>
                <a:srgbClr val="FBFFAB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defRPr/>
              </a:pPr>
              <a:r>
                <a:rPr lang="de-DE" sz="16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Insze-nierung</a:t>
              </a:r>
              <a:endPara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8044672" y="2221727"/>
              <a:ext cx="1615168" cy="716058"/>
            </a:xfrm>
            <a:prstGeom prst="rect">
              <a:avLst/>
            </a:prstGeom>
            <a:solidFill>
              <a:srgbClr val="CBD300"/>
            </a:solidFill>
            <a:ln w="0"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 extrusionH="76200" contourW="12700">
              <a:bevelT/>
              <a:contourClr>
                <a:srgbClr val="FBFFAB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600"/>
                </a:spcBef>
                <a:spcAft>
                  <a:spcPts val="300"/>
                </a:spcAft>
                <a:defRPr/>
              </a:pPr>
              <a:r>
                <a:rPr lang="de-DE" sz="16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Umwelt-stimuli</a:t>
              </a:r>
              <a:endPara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unde Klammer rechts 19"/>
            <p:cNvSpPr/>
            <p:nvPr/>
          </p:nvSpPr>
          <p:spPr>
            <a:xfrm rot="5400000">
              <a:off x="6955823" y="1407874"/>
              <a:ext cx="216583" cy="3263713"/>
            </a:xfrm>
            <a:prstGeom prst="rightBracket">
              <a:avLst/>
            </a:prstGeom>
            <a:ln w="12700">
              <a:solidFill>
                <a:srgbClr val="BECD0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CH"/>
            </a:p>
          </p:txBody>
        </p:sp>
        <p:sp>
          <p:nvSpPr>
            <p:cNvPr id="21" name="Runde Klammer rechts 20"/>
            <p:cNvSpPr/>
            <p:nvPr/>
          </p:nvSpPr>
          <p:spPr>
            <a:xfrm rot="16200000" flipV="1">
              <a:off x="7188556" y="-337738"/>
              <a:ext cx="228578" cy="4713988"/>
            </a:xfrm>
            <a:prstGeom prst="rightBracke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CH"/>
            </a:p>
          </p:txBody>
        </p:sp>
        <p:sp>
          <p:nvSpPr>
            <p:cNvPr id="22" name="Textfeld 13"/>
            <p:cNvSpPr txBox="1">
              <a:spLocks noChangeArrowheads="1"/>
            </p:cNvSpPr>
            <p:nvPr/>
          </p:nvSpPr>
          <p:spPr bwMode="auto">
            <a:xfrm>
              <a:off x="5915349" y="1511410"/>
              <a:ext cx="2362200" cy="417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600" b="1" dirty="0" smtClean="0"/>
                <a:t>Angebot</a:t>
              </a:r>
              <a:endParaRPr lang="de-CH" sz="1600" b="1" dirty="0"/>
            </a:p>
          </p:txBody>
        </p:sp>
        <p:sp>
          <p:nvSpPr>
            <p:cNvPr id="23" name="Runde Klammer rechts 22"/>
            <p:cNvSpPr/>
            <p:nvPr/>
          </p:nvSpPr>
          <p:spPr>
            <a:xfrm rot="5400000">
              <a:off x="3025423" y="-11706"/>
              <a:ext cx="299387" cy="6262478"/>
            </a:xfrm>
            <a:prstGeom prst="rightBracket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e-CH"/>
            </a:p>
          </p:txBody>
        </p:sp>
        <p:sp>
          <p:nvSpPr>
            <p:cNvPr id="24" name="Textfeld 15"/>
            <p:cNvSpPr txBox="1">
              <a:spLocks noChangeArrowheads="1"/>
            </p:cNvSpPr>
            <p:nvPr/>
          </p:nvSpPr>
          <p:spPr bwMode="auto">
            <a:xfrm>
              <a:off x="1982155" y="3334583"/>
              <a:ext cx="2362200" cy="417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600" b="1" dirty="0" smtClean="0"/>
                <a:t>Nachfrage</a:t>
              </a:r>
              <a:endParaRPr lang="de-CH" sz="1600" b="1" dirty="0"/>
            </a:p>
          </p:txBody>
        </p:sp>
      </p:grpSp>
      <p:sp>
        <p:nvSpPr>
          <p:cNvPr id="25" name="Textfeld 41"/>
          <p:cNvSpPr txBox="1"/>
          <p:nvPr/>
        </p:nvSpPr>
        <p:spPr>
          <a:xfrm>
            <a:off x="539552" y="6176337"/>
            <a:ext cx="24482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CH" sz="1200" dirty="0" smtClean="0"/>
              <a:t>Quelle: </a:t>
            </a:r>
            <a:r>
              <a:rPr lang="de-CH" sz="1200" dirty="0"/>
              <a:t>Müller / </a:t>
            </a:r>
            <a:r>
              <a:rPr lang="de-CH" sz="1200" dirty="0" smtClean="0"/>
              <a:t>Scheurer 2007</a:t>
            </a:r>
            <a:endParaRPr lang="de-CH" sz="1200" dirty="0"/>
          </a:p>
        </p:txBody>
      </p:sp>
      <p:grpSp>
        <p:nvGrpSpPr>
          <p:cNvPr id="2049" name="Gruppieren 2048"/>
          <p:cNvGrpSpPr/>
          <p:nvPr/>
        </p:nvGrpSpPr>
        <p:grpSpPr>
          <a:xfrm>
            <a:off x="393102" y="3429577"/>
            <a:ext cx="5026627" cy="1121042"/>
            <a:chOff x="393102" y="3429577"/>
            <a:chExt cx="5026627" cy="1121042"/>
          </a:xfrm>
        </p:grpSpPr>
        <p:grpSp>
          <p:nvGrpSpPr>
            <p:cNvPr id="2048" name="Gruppieren 2047"/>
            <p:cNvGrpSpPr/>
            <p:nvPr/>
          </p:nvGrpSpPr>
          <p:grpSpPr>
            <a:xfrm>
              <a:off x="393102" y="3759433"/>
              <a:ext cx="5026627" cy="791186"/>
              <a:chOff x="270336" y="3789040"/>
              <a:chExt cx="5475042" cy="792088"/>
            </a:xfrm>
          </p:grpSpPr>
          <p:sp>
            <p:nvSpPr>
              <p:cNvPr id="33" name="AutoShape 13"/>
              <p:cNvSpPr>
                <a:spLocks noChangeArrowheads="1"/>
              </p:cNvSpPr>
              <p:nvPr/>
            </p:nvSpPr>
            <p:spPr bwMode="auto">
              <a:xfrm>
                <a:off x="270336" y="3789040"/>
                <a:ext cx="593064" cy="791186"/>
              </a:xfrm>
              <a:prstGeom prst="homePlate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err="1">
                    <a:latin typeface="Univers" pitchFamily="34" charset="0"/>
                  </a:rPr>
                  <a:t>Infor</a:t>
                </a:r>
                <a:r>
                  <a:rPr lang="de-CH" sz="800" dirty="0">
                    <a:latin typeface="Univers" pitchFamily="34" charset="0"/>
                  </a:rPr>
                  <a:t>-</a:t>
                </a:r>
              </a:p>
              <a:p>
                <a:pPr algn="l"/>
                <a:r>
                  <a:rPr lang="de-CH" sz="800" dirty="0" err="1">
                    <a:latin typeface="Univers" pitchFamily="34" charset="0"/>
                  </a:rPr>
                  <a:t>mation</a:t>
                </a:r>
                <a:r>
                  <a:rPr lang="de-CH" sz="800" dirty="0">
                    <a:latin typeface="Univers" pitchFamily="34" charset="0"/>
                  </a:rPr>
                  <a:t>,</a:t>
                </a:r>
              </a:p>
              <a:p>
                <a:pPr algn="l"/>
                <a:r>
                  <a:rPr lang="de-CH" sz="800" dirty="0" err="1">
                    <a:latin typeface="Univers" pitchFamily="34" charset="0"/>
                  </a:rPr>
                  <a:t>Reser</a:t>
                </a:r>
                <a:r>
                  <a:rPr lang="de-CH" sz="800" dirty="0">
                    <a:latin typeface="Univers" pitchFamily="34" charset="0"/>
                  </a:rPr>
                  <a:t>-</a:t>
                </a:r>
              </a:p>
              <a:p>
                <a:pPr algn="l"/>
                <a:r>
                  <a:rPr lang="de-CH" sz="800" dirty="0" err="1">
                    <a:latin typeface="Univers" pitchFamily="34" charset="0"/>
                  </a:rPr>
                  <a:t>vation</a:t>
                </a:r>
                <a:endParaRPr lang="de-CH" sz="800" dirty="0">
                  <a:latin typeface="Univers" pitchFamily="34" charset="0"/>
                </a:endParaRPr>
              </a:p>
            </p:txBody>
          </p:sp>
          <p:sp>
            <p:nvSpPr>
              <p:cNvPr id="34" name="AutoShape 14"/>
              <p:cNvSpPr>
                <a:spLocks noChangeArrowheads="1"/>
              </p:cNvSpPr>
              <p:nvPr/>
            </p:nvSpPr>
            <p:spPr bwMode="auto">
              <a:xfrm>
                <a:off x="665712" y="3789040"/>
                <a:ext cx="741330" cy="791186"/>
              </a:xfrm>
              <a:prstGeom prst="chevron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smtClean="0">
                    <a:latin typeface="Univers" pitchFamily="34" charset="0"/>
                  </a:rPr>
                  <a:t>Reise</a:t>
                </a:r>
                <a:endParaRPr lang="de-CH" sz="800" dirty="0">
                  <a:latin typeface="Univers" pitchFamily="34" charset="0"/>
                </a:endParaRPr>
              </a:p>
            </p:txBody>
          </p:sp>
          <p:sp>
            <p:nvSpPr>
              <p:cNvPr id="35" name="AutoShape 15"/>
              <p:cNvSpPr>
                <a:spLocks noChangeArrowheads="1"/>
              </p:cNvSpPr>
              <p:nvPr/>
            </p:nvSpPr>
            <p:spPr bwMode="auto">
              <a:xfrm>
                <a:off x="1199058" y="3789040"/>
                <a:ext cx="741330" cy="791186"/>
              </a:xfrm>
              <a:prstGeom prst="chevron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smtClean="0">
                    <a:latin typeface="Univers" pitchFamily="34" charset="0"/>
                  </a:rPr>
                  <a:t> Info</a:t>
                </a:r>
                <a:endParaRPr lang="de-CH" sz="800" dirty="0">
                  <a:latin typeface="Univers" pitchFamily="34" charset="0"/>
                </a:endParaRPr>
              </a:p>
              <a:p>
                <a:pPr algn="l"/>
                <a:r>
                  <a:rPr lang="de-CH" sz="800" dirty="0">
                    <a:latin typeface="Univers" pitchFamily="34" charset="0"/>
                  </a:rPr>
                  <a:t> </a:t>
                </a:r>
                <a:r>
                  <a:rPr lang="de-CH" sz="800" dirty="0" smtClean="0">
                    <a:latin typeface="Univers" pitchFamily="34" charset="0"/>
                  </a:rPr>
                  <a:t>vor</a:t>
                </a:r>
                <a:br>
                  <a:rPr lang="de-CH" sz="800" dirty="0" smtClean="0">
                    <a:latin typeface="Univers" pitchFamily="34" charset="0"/>
                  </a:rPr>
                </a:br>
                <a:r>
                  <a:rPr lang="de-CH" sz="800" dirty="0" smtClean="0">
                    <a:latin typeface="Univers" pitchFamily="34" charset="0"/>
                  </a:rPr>
                  <a:t> Ort</a:t>
                </a:r>
                <a:endParaRPr lang="de-CH" sz="800" dirty="0">
                  <a:latin typeface="Univers" pitchFamily="34" charset="0"/>
                </a:endParaRPr>
              </a:p>
            </p:txBody>
          </p:sp>
          <p:sp>
            <p:nvSpPr>
              <p:cNvPr id="36" name="AutoShape 16"/>
              <p:cNvSpPr>
                <a:spLocks noChangeArrowheads="1"/>
              </p:cNvSpPr>
              <p:nvPr/>
            </p:nvSpPr>
            <p:spPr bwMode="auto">
              <a:xfrm>
                <a:off x="1752996" y="3789040"/>
                <a:ext cx="741330" cy="791186"/>
              </a:xfrm>
              <a:prstGeom prst="chevron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Ver</a:t>
                </a:r>
                <a:r>
                  <a:rPr lang="de-CH" sz="800" dirty="0" smtClean="0">
                    <a:latin typeface="Univers" pitchFamily="34" charset="0"/>
                  </a:rPr>
                  <a:t>- </a:t>
                </a:r>
                <a:endParaRPr lang="de-CH" sz="800" dirty="0">
                  <a:latin typeface="Univers" pitchFamily="34" charset="0"/>
                </a:endParaRPr>
              </a:p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pfle</a:t>
                </a:r>
                <a:r>
                  <a:rPr lang="de-CH" sz="800" dirty="0" smtClean="0">
                    <a:latin typeface="Univers" pitchFamily="34" charset="0"/>
                  </a:rPr>
                  <a:t>-</a:t>
                </a:r>
                <a:br>
                  <a:rPr lang="de-CH" sz="800" dirty="0" smtClean="0">
                    <a:latin typeface="Univers" pitchFamily="34" charset="0"/>
                  </a:rPr>
                </a:br>
                <a:r>
                  <a:rPr lang="de-CH" sz="800" dirty="0" err="1" smtClean="0">
                    <a:latin typeface="Univers" pitchFamily="34" charset="0"/>
                  </a:rPr>
                  <a:t>gung</a:t>
                </a:r>
                <a:endParaRPr lang="de-CH" sz="800" dirty="0">
                  <a:latin typeface="Univers" pitchFamily="34" charset="0"/>
                </a:endParaRPr>
              </a:p>
            </p:txBody>
          </p:sp>
          <p:sp>
            <p:nvSpPr>
              <p:cNvPr id="37" name="AutoShape 17"/>
              <p:cNvSpPr>
                <a:spLocks noChangeArrowheads="1"/>
              </p:cNvSpPr>
              <p:nvPr/>
            </p:nvSpPr>
            <p:spPr bwMode="auto">
              <a:xfrm>
                <a:off x="2296638" y="3789040"/>
                <a:ext cx="741330" cy="791186"/>
              </a:xfrm>
              <a:prstGeom prst="chevron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Beher</a:t>
                </a:r>
                <a:r>
                  <a:rPr lang="de-CH" sz="800" dirty="0" smtClean="0">
                    <a:latin typeface="Univers" pitchFamily="34" charset="0"/>
                  </a:rPr>
                  <a:t>-</a:t>
                </a:r>
              </a:p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berg</a:t>
                </a:r>
                <a:r>
                  <a:rPr lang="de-CH" sz="800" dirty="0" smtClean="0">
                    <a:latin typeface="Univers" pitchFamily="34" charset="0"/>
                  </a:rPr>
                  <a:t>.</a:t>
                </a:r>
                <a:endParaRPr lang="de-CH" sz="800" dirty="0">
                  <a:latin typeface="Univers" pitchFamily="34" charset="0"/>
                </a:endParaRPr>
              </a:p>
            </p:txBody>
          </p:sp>
          <p:sp>
            <p:nvSpPr>
              <p:cNvPr id="38" name="AutoShape 18"/>
              <p:cNvSpPr>
                <a:spLocks noChangeArrowheads="1"/>
              </p:cNvSpPr>
              <p:nvPr/>
            </p:nvSpPr>
            <p:spPr bwMode="auto">
              <a:xfrm>
                <a:off x="2840280" y="3789040"/>
                <a:ext cx="741330" cy="791186"/>
              </a:xfrm>
              <a:prstGeom prst="chevron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smtClean="0">
                    <a:latin typeface="Univers" pitchFamily="34" charset="0"/>
                  </a:rPr>
                  <a:t>Trans-</a:t>
                </a:r>
                <a:endParaRPr lang="de-CH" sz="800" dirty="0">
                  <a:latin typeface="Univers" pitchFamily="34" charset="0"/>
                </a:endParaRPr>
              </a:p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port</a:t>
                </a:r>
                <a:endParaRPr lang="de-CH" sz="800" dirty="0">
                  <a:latin typeface="Univers" pitchFamily="34" charset="0"/>
                </a:endParaRPr>
              </a:p>
            </p:txBody>
          </p:sp>
          <p:sp>
            <p:nvSpPr>
              <p:cNvPr id="39" name="AutoShape 19"/>
              <p:cNvSpPr>
                <a:spLocks noChangeArrowheads="1"/>
              </p:cNvSpPr>
              <p:nvPr/>
            </p:nvSpPr>
            <p:spPr bwMode="auto">
              <a:xfrm>
                <a:off x="3383921" y="3789040"/>
                <a:ext cx="741330" cy="791186"/>
              </a:xfrm>
              <a:prstGeom prst="chevron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Aktivi</a:t>
                </a:r>
                <a:r>
                  <a:rPr lang="de-CH" sz="800" dirty="0" smtClean="0">
                    <a:latin typeface="Univers" pitchFamily="34" charset="0"/>
                  </a:rPr>
                  <a:t>-</a:t>
                </a:r>
                <a:endParaRPr lang="de-CH" sz="800" dirty="0">
                  <a:latin typeface="Univers" pitchFamily="34" charset="0"/>
                </a:endParaRPr>
              </a:p>
              <a:p>
                <a:pPr algn="l"/>
                <a:r>
                  <a:rPr lang="de-CH" sz="800" dirty="0" smtClean="0">
                    <a:latin typeface="Univers" pitchFamily="34" charset="0"/>
                  </a:rPr>
                  <a:t>tät</a:t>
                </a:r>
                <a:r>
                  <a:rPr lang="de-CH" sz="800" dirty="0">
                    <a:latin typeface="Univers" pitchFamily="34" charset="0"/>
                  </a:rPr>
                  <a:t>/</a:t>
                </a:r>
              </a:p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Anima</a:t>
                </a:r>
                <a:r>
                  <a:rPr lang="de-CH" sz="800" dirty="0" smtClean="0">
                    <a:latin typeface="Univers" pitchFamily="34" charset="0"/>
                  </a:rPr>
                  <a:t>-</a:t>
                </a:r>
                <a:endParaRPr lang="de-CH" sz="800" dirty="0">
                  <a:latin typeface="Univers" pitchFamily="34" charset="0"/>
                </a:endParaRPr>
              </a:p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tion</a:t>
                </a:r>
                <a:endParaRPr lang="de-CH" sz="800" dirty="0">
                  <a:latin typeface="Univers" pitchFamily="34" charset="0"/>
                </a:endParaRPr>
              </a:p>
            </p:txBody>
          </p:sp>
          <p:sp>
            <p:nvSpPr>
              <p:cNvPr id="40" name="AutoShape 20"/>
              <p:cNvSpPr>
                <a:spLocks noChangeArrowheads="1"/>
              </p:cNvSpPr>
              <p:nvPr/>
            </p:nvSpPr>
            <p:spPr bwMode="auto">
              <a:xfrm>
                <a:off x="3927563" y="3789040"/>
                <a:ext cx="741330" cy="791186"/>
              </a:xfrm>
              <a:prstGeom prst="chevron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smtClean="0">
                    <a:latin typeface="Univers" pitchFamily="34" charset="0"/>
                  </a:rPr>
                  <a:t>Unter-</a:t>
                </a:r>
                <a:endParaRPr lang="de-CH" sz="800" dirty="0">
                  <a:latin typeface="Univers" pitchFamily="34" charset="0"/>
                </a:endParaRPr>
              </a:p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haltung</a:t>
                </a:r>
                <a:endParaRPr lang="de-CH" sz="800" dirty="0">
                  <a:latin typeface="Univers" pitchFamily="34" charset="0"/>
                </a:endParaRPr>
              </a:p>
            </p:txBody>
          </p:sp>
          <p:sp>
            <p:nvSpPr>
              <p:cNvPr id="41" name="AutoShape 21"/>
              <p:cNvSpPr>
                <a:spLocks noChangeArrowheads="1"/>
              </p:cNvSpPr>
              <p:nvPr/>
            </p:nvSpPr>
            <p:spPr bwMode="auto">
              <a:xfrm>
                <a:off x="4475324" y="3789942"/>
                <a:ext cx="741330" cy="791186"/>
              </a:xfrm>
              <a:prstGeom prst="chevron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smtClean="0">
                    <a:latin typeface="Univers" pitchFamily="34" charset="0"/>
                  </a:rPr>
                  <a:t>Ab-</a:t>
                </a:r>
                <a:endParaRPr lang="de-CH" sz="800" dirty="0">
                  <a:latin typeface="Univers" pitchFamily="34" charset="0"/>
                </a:endParaRPr>
              </a:p>
              <a:p>
                <a:pPr algn="l"/>
                <a:r>
                  <a:rPr lang="de-CH" sz="800" dirty="0" smtClean="0">
                    <a:latin typeface="Univers" pitchFamily="34" charset="0"/>
                  </a:rPr>
                  <a:t>reise</a:t>
                </a:r>
                <a:endParaRPr lang="de-CH" sz="800" dirty="0">
                  <a:latin typeface="Univers" pitchFamily="34" charset="0"/>
                </a:endParaRPr>
              </a:p>
            </p:txBody>
          </p:sp>
          <p:sp>
            <p:nvSpPr>
              <p:cNvPr id="42" name="AutoShape 22"/>
              <p:cNvSpPr>
                <a:spLocks noChangeArrowheads="1"/>
              </p:cNvSpPr>
              <p:nvPr/>
            </p:nvSpPr>
            <p:spPr bwMode="auto">
              <a:xfrm>
                <a:off x="5004048" y="3789040"/>
                <a:ext cx="741330" cy="791186"/>
              </a:xfrm>
              <a:prstGeom prst="chevron">
                <a:avLst>
                  <a:gd name="adj" fmla="val 25000"/>
                </a:avLst>
              </a:prstGeom>
              <a:solidFill>
                <a:srgbClr val="B7DB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Nachbe</a:t>
                </a:r>
                <a:r>
                  <a:rPr lang="de-CH" sz="800" dirty="0" smtClean="0">
                    <a:latin typeface="Univers" pitchFamily="34" charset="0"/>
                  </a:rPr>
                  <a:t>-</a:t>
                </a:r>
              </a:p>
              <a:p>
                <a:pPr algn="l"/>
                <a:r>
                  <a:rPr lang="de-CH" sz="800" dirty="0" err="1" smtClean="0">
                    <a:latin typeface="Univers" pitchFamily="34" charset="0"/>
                  </a:rPr>
                  <a:t>treuung</a:t>
                </a:r>
                <a:endParaRPr lang="de-CH" sz="800" dirty="0">
                  <a:latin typeface="Univers" pitchFamily="34" charset="0"/>
                </a:endParaRPr>
              </a:p>
            </p:txBody>
          </p:sp>
        </p:grpSp>
        <p:grpSp>
          <p:nvGrpSpPr>
            <p:cNvPr id="68" name="Gruppieren 67"/>
            <p:cNvGrpSpPr/>
            <p:nvPr/>
          </p:nvGrpSpPr>
          <p:grpSpPr>
            <a:xfrm>
              <a:off x="431966" y="3429577"/>
              <a:ext cx="4702460" cy="215445"/>
              <a:chOff x="404813" y="1495059"/>
              <a:chExt cx="8153400" cy="354150"/>
            </a:xfrm>
          </p:grpSpPr>
          <p:sp>
            <p:nvSpPr>
              <p:cNvPr id="69" name="Line 23"/>
              <p:cNvSpPr>
                <a:spLocks noChangeShapeType="1"/>
              </p:cNvSpPr>
              <p:nvPr/>
            </p:nvSpPr>
            <p:spPr bwMode="auto">
              <a:xfrm>
                <a:off x="404813" y="1803400"/>
                <a:ext cx="1447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 sz="800"/>
              </a:p>
            </p:txBody>
          </p:sp>
          <p:sp>
            <p:nvSpPr>
              <p:cNvPr id="70" name="Line 24"/>
              <p:cNvSpPr>
                <a:spLocks noChangeShapeType="1"/>
              </p:cNvSpPr>
              <p:nvPr/>
            </p:nvSpPr>
            <p:spPr bwMode="auto">
              <a:xfrm>
                <a:off x="1852613" y="1803400"/>
                <a:ext cx="5029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 sz="800"/>
              </a:p>
            </p:txBody>
          </p:sp>
          <p:sp>
            <p:nvSpPr>
              <p:cNvPr id="71" name="Line 25"/>
              <p:cNvSpPr>
                <a:spLocks noChangeShapeType="1"/>
              </p:cNvSpPr>
              <p:nvPr/>
            </p:nvSpPr>
            <p:spPr bwMode="auto">
              <a:xfrm>
                <a:off x="6881813" y="1803400"/>
                <a:ext cx="1676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 sz="800"/>
              </a:p>
            </p:txBody>
          </p:sp>
          <p:sp>
            <p:nvSpPr>
              <p:cNvPr id="72" name="Text Box 26"/>
              <p:cNvSpPr txBox="1">
                <a:spLocks noChangeArrowheads="1"/>
              </p:cNvSpPr>
              <p:nvPr/>
            </p:nvSpPr>
            <p:spPr bwMode="auto">
              <a:xfrm>
                <a:off x="735014" y="1495060"/>
                <a:ext cx="856606" cy="354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l"/>
                <a:r>
                  <a:rPr lang="de-CH" sz="800" dirty="0">
                    <a:latin typeface="Univers" pitchFamily="34" charset="0"/>
                  </a:rPr>
                  <a:t>Vorher</a:t>
                </a:r>
              </a:p>
            </p:txBody>
          </p:sp>
          <p:sp>
            <p:nvSpPr>
              <p:cNvPr id="73" name="Text Box 27"/>
              <p:cNvSpPr txBox="1">
                <a:spLocks noChangeArrowheads="1"/>
              </p:cNvSpPr>
              <p:nvPr/>
            </p:nvSpPr>
            <p:spPr bwMode="auto">
              <a:xfrm>
                <a:off x="3709988" y="1495059"/>
                <a:ext cx="895517" cy="3541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l"/>
                <a:r>
                  <a:rPr lang="de-CH" sz="800" dirty="0">
                    <a:latin typeface="Univers" pitchFamily="34" charset="0"/>
                  </a:rPr>
                  <a:t>Vor Ort</a:t>
                </a:r>
              </a:p>
            </p:txBody>
          </p:sp>
          <p:sp>
            <p:nvSpPr>
              <p:cNvPr id="74" name="Text Box 28"/>
              <p:cNvSpPr txBox="1">
                <a:spLocks noChangeArrowheads="1"/>
              </p:cNvSpPr>
              <p:nvPr/>
            </p:nvSpPr>
            <p:spPr bwMode="auto">
              <a:xfrm>
                <a:off x="7215189" y="1495061"/>
                <a:ext cx="995575" cy="3541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pPr algn="l"/>
                <a:r>
                  <a:rPr lang="de-CH" sz="800">
                    <a:latin typeface="Univers" pitchFamily="34" charset="0"/>
                  </a:rPr>
                  <a:t>Nachher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6891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000" dirty="0" smtClean="0"/>
              <a:t>Ziele des Diskussionsforums</a:t>
            </a:r>
            <a:endParaRPr lang="de-CH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1800" dirty="0" smtClean="0"/>
              <a:t>Aufzeigen von Lösungsansätzen mit welchen die Branchen konkret den Schweizer Sommertourismus stärken wollen</a:t>
            </a:r>
          </a:p>
          <a:p>
            <a:endParaRPr lang="de-CH" sz="1800" dirty="0"/>
          </a:p>
          <a:p>
            <a:r>
              <a:rPr lang="de-CH" sz="1800" dirty="0" smtClean="0"/>
              <a:t>Erarbeiten von Erwartungen an den Bund und die Politik in Bezug auf die Gestaltung der Rahmenbedingungen für Unternehmen, Destinationen und die öffentliche Hand</a:t>
            </a:r>
          </a:p>
          <a:p>
            <a:endParaRPr lang="de-CH" sz="1800" dirty="0"/>
          </a:p>
          <a:p>
            <a:r>
              <a:rPr lang="de-CH" sz="1800" dirty="0" smtClean="0"/>
              <a:t>Ziehen von gemeinsamen Schlussfolgerungen</a:t>
            </a:r>
          </a:p>
          <a:p>
            <a:endParaRPr lang="de-CH" sz="1800" dirty="0"/>
          </a:p>
          <a:p>
            <a:r>
              <a:rPr lang="de-CH" sz="1800" dirty="0"/>
              <a:t>Kurze Berichterstattung im Plenum durch den Moderator</a:t>
            </a:r>
            <a:endParaRPr lang="de-CH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55EC8-3D47-4A78-8731-B844F97C4A25}" type="slidenum">
              <a:rPr lang="de-CH" smtClean="0"/>
              <a:pPr>
                <a:defRPr/>
              </a:pPr>
              <a:t>5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971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000" dirty="0" smtClean="0"/>
              <a:t>Gesprächsteilnehmer/innen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47700" y="1798638"/>
            <a:ext cx="8316788" cy="408463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CH" sz="1800" dirty="0" smtClean="0"/>
              <a:t>Ueli </a:t>
            </a:r>
            <a:r>
              <a:rPr lang="de-CH" sz="1800" dirty="0" err="1" smtClean="0"/>
              <a:t>Stückelberger</a:t>
            </a:r>
            <a:r>
              <a:rPr lang="de-CH" sz="1800" dirty="0" smtClean="0"/>
              <a:t>, Direktor Seilbahnen Schweiz</a:t>
            </a:r>
          </a:p>
          <a:p>
            <a:pPr>
              <a:spcAft>
                <a:spcPts val="1200"/>
              </a:spcAft>
            </a:pPr>
            <a:r>
              <a:rPr lang="de-CH" sz="1800" dirty="0" smtClean="0"/>
              <a:t>Berno Stoffel, CEO Touristische Unternehmung </a:t>
            </a:r>
            <a:r>
              <a:rPr lang="de-CH" sz="1800" dirty="0" err="1" smtClean="0"/>
              <a:t>Grächen</a:t>
            </a:r>
            <a:r>
              <a:rPr lang="de-CH" sz="1800" dirty="0" smtClean="0"/>
              <a:t> AG</a:t>
            </a:r>
          </a:p>
          <a:p>
            <a:pPr>
              <a:spcAft>
                <a:spcPts val="1200"/>
              </a:spcAft>
            </a:pPr>
            <a:r>
              <a:rPr lang="de-CH" sz="1800" dirty="0" smtClean="0"/>
              <a:t>Anita Wyss, Projektleiterin Stiftung Landschaftsschutz Schweiz</a:t>
            </a:r>
          </a:p>
          <a:p>
            <a:pPr>
              <a:spcAft>
                <a:spcPts val="1200"/>
              </a:spcAft>
            </a:pPr>
            <a:r>
              <a:rPr lang="de-CH" sz="1800" dirty="0" smtClean="0"/>
              <a:t>Otto Steiner, Geschäftsführer Steiner Sarnen AG</a:t>
            </a:r>
          </a:p>
          <a:p>
            <a:pPr>
              <a:spcAft>
                <a:spcPts val="1200"/>
              </a:spcAft>
            </a:pPr>
            <a:endParaRPr lang="de-CH" sz="1800" dirty="0"/>
          </a:p>
          <a:p>
            <a:pPr marL="0" indent="0">
              <a:spcAft>
                <a:spcPts val="1200"/>
              </a:spcAft>
              <a:buNone/>
            </a:pPr>
            <a:r>
              <a:rPr lang="de-CH" sz="2000" b="1" dirty="0" smtClean="0"/>
              <a:t>Moderation</a:t>
            </a:r>
          </a:p>
          <a:p>
            <a:pPr>
              <a:spcAft>
                <a:spcPts val="1200"/>
              </a:spcAft>
            </a:pPr>
            <a:r>
              <a:rPr lang="de-CH" sz="1800" dirty="0" smtClean="0"/>
              <a:t>Jürg Stettler, Leiter Institut für Tourismuswirtschaft, Hochschule Luzern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9FED7D8-0784-40D7-8316-DE5ADA5E752D}" type="slidenum">
              <a:rPr lang="de-CH" sz="700" smtClean="0"/>
              <a:pPr eaLnBrk="1" hangingPunct="1"/>
              <a:t>6</a:t>
            </a:fld>
            <a:r>
              <a:rPr lang="de-CH" sz="700" smtClean="0"/>
              <a:t>, </a:t>
            </a:r>
            <a:fld id="{E1728A09-041D-4832-83EB-B0F89ADBD249}" type="datetime1">
              <a:rPr lang="de-CH" sz="700" smtClean="0"/>
              <a:pPr eaLnBrk="1" hangingPunct="1"/>
              <a:t>06.11.2012</a:t>
            </a:fld>
            <a:endParaRPr lang="de-CH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000" dirty="0" smtClean="0"/>
              <a:t>Ablauf</a:t>
            </a:r>
            <a:endParaRPr lang="de-CH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de-CH" sz="1800" dirty="0" smtClean="0"/>
              <a:t>Kurzinputs der Gesprächsteilnehmer/innen von je max. 5 Minuten</a:t>
            </a:r>
          </a:p>
          <a:p>
            <a:pPr>
              <a:spcAft>
                <a:spcPts val="1200"/>
              </a:spcAft>
            </a:pPr>
            <a:r>
              <a:rPr lang="de-CH" sz="1800" dirty="0" smtClean="0"/>
              <a:t>Diskussion und Fragen des Moderators</a:t>
            </a:r>
          </a:p>
          <a:p>
            <a:pPr>
              <a:spcAft>
                <a:spcPts val="1200"/>
              </a:spcAft>
            </a:pPr>
            <a:r>
              <a:rPr lang="de-CH" sz="1800" dirty="0" smtClean="0"/>
              <a:t>Fragen und Kommentare aus dem Publikum</a:t>
            </a:r>
          </a:p>
          <a:p>
            <a:endParaRPr lang="de-CH" sz="1800" dirty="0"/>
          </a:p>
          <a:p>
            <a:endParaRPr lang="de-CH" sz="1800" dirty="0" smtClean="0"/>
          </a:p>
          <a:p>
            <a:pPr marL="0" indent="0">
              <a:buNone/>
            </a:pPr>
            <a:r>
              <a:rPr lang="de-CH" sz="2000" b="1" dirty="0" smtClean="0"/>
              <a:t>Schwerpunkte und Themen</a:t>
            </a:r>
          </a:p>
          <a:p>
            <a:endParaRPr lang="de-CH" sz="1800" dirty="0" smtClean="0"/>
          </a:p>
          <a:p>
            <a:pPr>
              <a:spcAft>
                <a:spcPts val="1200"/>
              </a:spcAft>
            </a:pPr>
            <a:r>
              <a:rPr lang="de-CH" sz="1800" dirty="0" smtClean="0"/>
              <a:t>Analyse des Bergsommers und des Sommertourismus in der Schweiz</a:t>
            </a:r>
          </a:p>
          <a:p>
            <a:pPr>
              <a:spcAft>
                <a:spcPts val="1200"/>
              </a:spcAft>
            </a:pPr>
            <a:r>
              <a:rPr lang="de-CH" sz="1800" dirty="0" smtClean="0"/>
              <a:t>Handlungsoptionen und Lösungsansätze</a:t>
            </a:r>
          </a:p>
          <a:p>
            <a:pPr>
              <a:spcAft>
                <a:spcPts val="1200"/>
              </a:spcAft>
            </a:pPr>
            <a:r>
              <a:rPr lang="de-CH" sz="1800" dirty="0" smtClean="0"/>
              <a:t>Rahmenbedingungen und Erwartungen an den Bund und die Politik</a:t>
            </a:r>
          </a:p>
          <a:p>
            <a:pPr>
              <a:spcAft>
                <a:spcPts val="1200"/>
              </a:spcAft>
            </a:pPr>
            <a:r>
              <a:rPr lang="de-CH" sz="1800" dirty="0" smtClean="0"/>
              <a:t>Ausblick und Perspektiven</a:t>
            </a:r>
            <a:endParaRPr lang="de-CH" sz="1800" dirty="0"/>
          </a:p>
          <a:p>
            <a:endParaRPr lang="de-CH" sz="1800" dirty="0" smtClean="0"/>
          </a:p>
          <a:p>
            <a:endParaRPr lang="de-CH" sz="1800" dirty="0" smtClean="0"/>
          </a:p>
          <a:p>
            <a:endParaRPr lang="de-CH" sz="1800" dirty="0" smtClean="0"/>
          </a:p>
          <a:p>
            <a:endParaRPr lang="de-CH" sz="1800" dirty="0"/>
          </a:p>
          <a:p>
            <a:endParaRPr lang="de-CH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555EC8-3D47-4A78-8731-B844F97C4A25}" type="slidenum">
              <a:rPr lang="de-CH" smtClean="0"/>
              <a:pPr>
                <a:defRPr/>
              </a:pPr>
              <a:t>7</a:t>
            </a:fld>
            <a:r>
              <a:rPr lang="de-CH" smtClean="0"/>
              <a:t>, </a:t>
            </a:r>
            <a:fld id="{0483D060-B025-4ACE-962A-23BAB8DEC0FD}" type="datetime1">
              <a:rPr lang="de-CH" smtClean="0"/>
              <a:pPr>
                <a:defRPr/>
              </a:pPr>
              <a:t>06.11.2012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4132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AWWIZARDSTEPS" val="0|1"/>
  <p:tag name="ZOAWLANGID" val="2055"/>
  <p:tag name="OAWDOCPROPSOURCE" val="&lt;DocProps&gt;&lt;DocProp UID=&quot;2002122011014149059130932&quot; EntryUID=&quot;2007081614394593843173&quot;&gt;&lt;Field Name=&quot;IDName&quot; Value=&quot;3.1. Hochschule Luzern - Wirtschaft, Rösslimatte 48, Luzern&quot;/&gt;&lt;Field Name=&quot;Address1&quot; Value=&quot;&quot;/&gt;&lt;Field Name=&quot;Address2&quot; Value=&quot;Rösslimatte 48, Postfach 2940, CH-6002 Luzern&quot;/&gt;&lt;Field Name=&quot;Address3&quot; Value=&quot;T +41 41 228 41 45, F +41 41 228 41 44&quot;/&gt;&lt;Field Name=&quot;Address4&quot; Value=&quot;www.hslu.ch&quot;/&gt;&lt;Field Name=&quot;LogoLarge&quot; Value=&quot;%Logos%\hslu_d.wi.g.2100.500.wmf&quot;/&gt;&lt;Field Name=&quot;LogoSmall&quot; Value=&quot;%Logos%\hslu_d.wi.k.2100.250.wmf&quot;/&gt;&lt;Field Name=&quot;City&quot; Value=&quot;Luzern&quot;/&gt;&lt;Field Name=&quot;LogoFooter&quot; Value=&quot;%Logos%\hslu_allgemeinefqm.f.2100.200.wmf&quot;/&gt;&lt;Field Name=&quot;LogoPpt1&quot; Value=&quot;%Logos%\Powerpoint\titelmaster\hslu_d.wi.tm.2540.1905.wmf&quot;/&gt;&lt;Field Name=&quot;LogoPpt2&quot; Value=&quot;%Logos%\Powerpoint\folienmaster\hslu_d.wi.fm.2540.1905.wmf&quot;/&gt;&lt;Field Name=&quot;LogoOhneEFQM&quot; Value=&quot;%Logos%\hslu_allgemeinefqm.f.2100.200.wmf&quot;/&gt;&lt;Field Name=&quot;LogoPpt3&quot; Value=&quot;%Logos%\Powerpoint\folienmaster\hslu_d.wi.f.fm.2540.1905.wmf&quot;/&gt;&lt;Field Name=&quot;Data_UID&quot; Value=&quot;2007081614394593843173&quot;/&gt;&lt;Field Name=&quot;Field_Name&quot; Value=&quot;LogoSmall&quot;/&gt;&lt;Field Name=&quot;Field_UID&quot; Value=&quot;2003101016443063533424&quot;/&gt;&lt;Field Name=&quot;ML_LCID&quot; Value=&quot;2055&quot;/&gt;&lt;Field Name=&quot;ML_Value&quot; Value=&quot;%Logos%\hslu_d.wi.k.2100.250.wmf&quot;/&gt;&lt;/DocProp&gt;&lt;DocProp UID=&quot;200212191811121321310321301031x&quot; EntryUID=&quot;148908002&quot;&gt;&lt;Field Name=&quot;IDName&quot; Value=&quot;Stettler Jürg, Institutsleiter, W.ITW&quot;/&gt;&lt;Field Name=&quot;Name&quot; Value=&quot;Prof. Dr. Jürg Stettler&quot;/&gt;&lt;Field Name=&quot;DirectPhone&quot; Value=&quot;+41 41 228 41 46&quot;/&gt;&lt;Field Name=&quot;Additive&quot; Value=&quot;Institut für Tourismuswirtschaft ITW&quot;/&gt;&lt;Field Name=&quot;OrganisationUnit&quot; Value=&quot;Hochschule Luzern&quot;/&gt;&lt;Field Name=&quot;EMail&quot; Value=&quot;juerg.stettler@hslu.ch&quot;/&gt;&lt;Field Name=&quot;Function&quot; Value=&quot;Institutsleiter&quot;/&gt;&lt;Field Name=&quot;SignatureHighResBW&quot; Value=&quot;&quot;/&gt;&lt;Field Name=&quot;SchoolPart&quot; Value=&quot;Wirtschaft&quot;/&gt;&lt;Field Name=&quot;Data_UID&quot; Value=&quot;148908002&quot;/&gt;&lt;Field Name=&quot;Field_Name&quot; Value=&quot;&quot;/&gt;&lt;Field Name=&quot;Field_UID&quot; Value=&quot;&quot;/&gt;&lt;Field Name=&quot;ML_LCID&quot; Value=&quot;&quot;/&gt;&lt;Field Name=&quot;ML_Value&quot; Value=&quot;&quot;/&gt;&lt;/DocProp&gt;&lt;DocProp UID=&quot;2002122010583847234010578&quot; EntryUID=&quot;148908002&quot;&gt;&lt;Field Name=&quot;IDName&quot; Value=&quot;Stettler Jürg, Institutsleiter, W.ITW&quot;/&gt;&lt;Field Name=&quot;Name&quot; Value=&quot;Prof. Dr. Jürg Stettler&quot;/&gt;&lt;Field Name=&quot;DirectPhone&quot; Value=&quot;+41 41 228 41 46&quot;/&gt;&lt;Field Name=&quot;Additive&quot; Value=&quot;Institut für Tourismuswirtschaft ITW&quot;/&gt;&lt;Field Name=&quot;OrganisationUnit&quot; Value=&quot;Hochschule Luzern&quot;/&gt;&lt;Field Name=&quot;EMail&quot; Value=&quot;juerg.stettler@hslu.ch&quot;/&gt;&lt;Field Name=&quot;Function&quot; Value=&quot;Institutsleiter&quot;/&gt;&lt;Field Name=&quot;SignatureHighResBW&quot; Value=&quot;&quot;/&gt;&lt;Field Name=&quot;SchoolPart&quot; Value=&quot;Wirtschaft&quot;/&gt;&lt;Field Name=&quot;Data_UID&quot; Value=&quot;148908002&quot;/&gt;&lt;Field Name=&quot;Field_Name&quot; Value=&quot;&quot;/&gt;&lt;Field Name=&quot;Field_UID&quot; Value=&quot;&quot;/&gt;&lt;Field Name=&quot;ML_LCID&quot; Value=&quot;&quot;/&gt;&lt;Field Name=&quot;ML_Value&quot; Value=&quot;&quot;/&gt;&lt;/DocProp&gt;&lt;DocProp UID=&quot;2003061115381095709037&quot; EntryUID=&quot;148908002&quot;&gt;&lt;Field Name=&quot;IDName&quot; Value=&quot;Stettler Jürg, Institutsleiter, W.ITW&quot;/&gt;&lt;Field Name=&quot;Name&quot; Value=&quot;Prof. Dr. Jürg Stettler&quot;/&gt;&lt;Field Name=&quot;DirectPhone&quot; Value=&quot;+41 41 228 41 46&quot;/&gt;&lt;Field Name=&quot;Additive&quot; Value=&quot;Institut für Tourismuswirtschaft ITW&quot;/&gt;&lt;Field Name=&quot;OrganisationUnit&quot; Value=&quot;Hochschule Luzern&quot;/&gt;&lt;Field Name=&quot;EMail&quot; Value=&quot;juerg.stettler@hslu.ch&quot;/&gt;&lt;Field Name=&quot;Function&quot; Value=&quot;Institutsleiter&quot;/&gt;&lt;Field Name=&quot;SignatureHighResBW&quot; Value=&quot;&quot;/&gt;&lt;Field Name=&quot;SchoolPart&quot; Value=&quot;Wirtschaft&quot;/&gt;&lt;Field Name=&quot;Data_UID&quot; Value=&quot;148908002&quot;/&gt;&lt;Field Name=&quot;Field_Name&quot; Value=&quot;&quot;/&gt;&lt;Field Name=&quot;Field_UID&quot; Value=&quot;&quot;/&gt;&lt;Field Name=&quot;ML_LCID&quot; Value=&quot;&quot;/&gt;&lt;Field Name=&quot;ML_Value&quot; Value=&quot;&quot;/&gt;&lt;/DocProp&gt;&lt;DocProp UID=&quot;2006040509495284662868&quot; EntryUID=&quot;148908002&quot;&gt;&lt;Field Name=&quot;IDName&quot; Value=&quot;Stettler Jürg, Institutsleiter, W.ITW&quot;/&gt;&lt;Field Name=&quot;Name&quot; Value=&quot;Prof. Dr. Jürg Stettler&quot;/&gt;&lt;Field Name=&quot;DirectPhone&quot; Value=&quot;+41 41 228 41 46&quot;/&gt;&lt;Field Name=&quot;Additive&quot; Value=&quot;Institut für Tourismuswirtschaft ITW&quot;/&gt;&lt;Field Name=&quot;OrganisationUnit&quot; Value=&quot;Hochschule Luzern&quot;/&gt;&lt;Field Name=&quot;EMail&quot; Value=&quot;juerg.stettler@hslu.ch&quot;/&gt;&lt;Field Name=&quot;Function&quot; Value=&quot;Institutsleiter&quot;/&gt;&lt;Field Name=&quot;SignatureHighResBW&quot; Value=&quot;&quot;/&gt;&lt;Field Name=&quot;SchoolPart&quot; Value=&quot;Wirtschaft&quot;/&gt;&lt;Field Name=&quot;Data_UID&quot; Value=&quot;148908002&quot;/&gt;&lt;Field Name=&quot;Field_Name&quot; Value=&quot;&quot;/&gt;&lt;Field Name=&quot;Field_UID&quot; Value=&quot;&quot;/&gt;&lt;Field Name=&quot;ML_LCID&quot; Value=&quot;&quot;/&gt;&lt;Field Name=&quot;ML_Value&quot; Value=&quot;&quot;/&gt;&lt;/DocProp&gt;&lt;/DocProps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200212191811121321310321301031x.DirectPhone"/>
  <p:tag name="ZOAWTYPE" val="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200212191811121321310321301031x.EMail"/>
  <p:tag name="ZOAWTYPE" val="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2002122011014149059130932.LogoPpt2"/>
  <p:tag name="ZOAWTYPE" val="Image"/>
  <p:tag name="ZOAWSESSIONUID" val="201210172007205546349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Language.Doc.Page.Powerpoint"/>
  <p:tag name="ZOAWTYPE" val="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2002122011014149059130932.LogoPpt1"/>
  <p:tag name="ZOAWTYPE" val="Image"/>
  <p:tag name="ZOAWSESSIONUID" val="201210172007205826895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2002122011014149059130932.City"/>
  <p:tag name="ZOAWTYPE" val="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200212191811121321310321301031x.Additive"/>
  <p:tag name="ZOAWTYPE" val="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200212191811121321310321301031x.Name"/>
  <p:tag name="ZOAWTYPE" val="Tex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200212191811121321310321301031x.Function"/>
  <p:tag name="ZOAWTYPE" val="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OAWCODE" val="Language.Doc.Telephone"/>
  <p:tag name="ZOAWTYPE" val="Text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337</Words>
  <Application>Microsoft Office PowerPoint</Application>
  <PresentationFormat>Bildschirmpräsentation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Default Design</vt:lpstr>
      <vt:lpstr>Tourismusforum Schweiz (TFS) 2012 Diskussionsforum 2: Bergsommer: Wer ist in der Lage, den Bergsommer zu inszenieren?</vt:lpstr>
      <vt:lpstr>Ausgangslage</vt:lpstr>
      <vt:lpstr>Erlebnisinszenierung: Höhere Preise dank Steigerung der Erlebnisqualität</vt:lpstr>
      <vt:lpstr>Erlebnisinszenierung: Erlebnis-Setting</vt:lpstr>
      <vt:lpstr>Ziele des Diskussionsforums</vt:lpstr>
      <vt:lpstr>Gesprächsteilnehmer/innen</vt:lpstr>
      <vt:lpstr>Ablauf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Stettler Jürg HSLU W</dc:creator>
  <cp:lastModifiedBy>Stettler Jürg HSLU W</cp:lastModifiedBy>
  <cp:revision>72</cp:revision>
  <cp:lastPrinted>2012-10-17T18:24:39Z</cp:lastPrinted>
  <dcterms:created xsi:type="dcterms:W3CDTF">2005-07-04T14:10:49Z</dcterms:created>
  <dcterms:modified xsi:type="dcterms:W3CDTF">2012-11-06T17:05:32Z</dcterms:modified>
</cp:coreProperties>
</file>