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1244" r:id="rId2"/>
    <p:sldId id="1747" r:id="rId3"/>
    <p:sldId id="1750" r:id="rId4"/>
    <p:sldId id="1753" r:id="rId5"/>
    <p:sldId id="1595" r:id="rId6"/>
    <p:sldId id="1752" r:id="rId7"/>
    <p:sldId id="1751" r:id="rId8"/>
    <p:sldId id="1297" r:id="rId9"/>
    <p:sldId id="1754" r:id="rId10"/>
    <p:sldId id="1755" r:id="rId11"/>
    <p:sldId id="1757" r:id="rId12"/>
    <p:sldId id="1758" r:id="rId13"/>
    <p:sldId id="1761" r:id="rId14"/>
    <p:sldId id="1764" r:id="rId15"/>
    <p:sldId id="1765" r:id="rId16"/>
    <p:sldId id="1748" r:id="rId17"/>
    <p:sldId id="1766" r:id="rId18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FF"/>
    <a:srgbClr val="FFC000"/>
    <a:srgbClr val="BBE0E3"/>
    <a:srgbClr val="FFFF00"/>
    <a:srgbClr val="FF6600"/>
    <a:srgbClr val="83EDE0"/>
    <a:srgbClr val="8ED2E2"/>
    <a:srgbClr val="DB7AF6"/>
    <a:srgbClr val="00B0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268" autoAdjust="0"/>
  </p:normalViewPr>
  <p:slideViewPr>
    <p:cSldViewPr snapToGrid="0" showGuides="1">
      <p:cViewPr>
        <p:scale>
          <a:sx n="100" d="100"/>
          <a:sy n="100" d="100"/>
        </p:scale>
        <p:origin x="-624" y="-276"/>
      </p:cViewPr>
      <p:guideLst>
        <p:guide orient="horz" pos="1100"/>
        <p:guide orient="horz" pos="4200"/>
        <p:guide orient="horz" pos="676"/>
        <p:guide orient="horz" pos="538"/>
        <p:guide orient="horz" pos="2267"/>
        <p:guide pos="119"/>
        <p:guide pos="816"/>
        <p:guide pos="3392"/>
        <p:guide pos="5641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fld id="{18D4FB56-1D3C-4CE2-B79D-68B017355D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5CADEA-BCCA-4A59-9206-8985BD67A8E1}" type="slidenum">
              <a:rPr lang="de-DE" smtClean="0">
                <a:ea typeface="ＭＳ Ｐゴシック" pitchFamily="34" charset="-128"/>
              </a:rPr>
              <a:pPr>
                <a:defRPr/>
              </a:pPr>
              <a:t>1</a:t>
            </a:fld>
            <a:endParaRPr lang="de-DE" smtClean="0">
              <a:ea typeface="ＭＳ Ｐゴシック" pitchFamily="34" charset="-128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C3F62-A320-45B3-9FB9-180E5B74394D}" type="slidenum">
              <a:rPr lang="de-CH"/>
              <a:pPr/>
              <a:t>3</a:t>
            </a:fld>
            <a:endParaRPr lang="de-CH"/>
          </a:p>
        </p:txBody>
      </p:sp>
      <p:sp>
        <p:nvSpPr>
          <p:cNvPr id="225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80993C-0E82-480E-8902-2641DC790A79}" type="slidenum">
              <a:rPr lang="de-DE" smtClean="0">
                <a:ea typeface="ＭＳ Ｐゴシック" pitchFamily="34" charset="-128"/>
              </a:rPr>
              <a:pPr>
                <a:defRPr/>
              </a:pPr>
              <a:t>9</a:t>
            </a:fld>
            <a:endParaRPr lang="de-DE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80993C-0E82-480E-8902-2641DC790A79}" type="slidenum">
              <a:rPr lang="de-DE" smtClean="0">
                <a:ea typeface="ＭＳ Ｐゴシック" pitchFamily="34" charset="-128"/>
              </a:rPr>
              <a:pPr>
                <a:defRPr/>
              </a:pPr>
              <a:t>10</a:t>
            </a:fld>
            <a:endParaRPr lang="de-DE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80993C-0E82-480E-8902-2641DC790A79}" type="slidenum">
              <a:rPr lang="de-DE" smtClean="0">
                <a:ea typeface="ＭＳ Ｐゴシック" pitchFamily="34" charset="-128"/>
              </a:rPr>
              <a:pPr>
                <a:defRPr/>
              </a:pPr>
              <a:t>11</a:t>
            </a:fld>
            <a:endParaRPr lang="de-DE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80993C-0E82-480E-8902-2641DC790A79}" type="slidenum">
              <a:rPr lang="de-DE" smtClean="0">
                <a:ea typeface="ＭＳ Ｐゴシック" pitchFamily="34" charset="-128"/>
              </a:rPr>
              <a:pPr>
                <a:defRPr/>
              </a:pPr>
              <a:t>12</a:t>
            </a:fld>
            <a:endParaRPr lang="de-DE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80993C-0E82-480E-8902-2641DC790A79}" type="slidenum">
              <a:rPr lang="de-DE" smtClean="0">
                <a:ea typeface="ＭＳ Ｐゴシック" pitchFamily="34" charset="-128"/>
              </a:rPr>
              <a:pPr>
                <a:defRPr/>
              </a:pPr>
              <a:t>13</a:t>
            </a:fld>
            <a:endParaRPr lang="de-DE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CE7CB-F1D9-4F12-870B-E7D295BE5BC5}" type="slidenum">
              <a:rPr lang="de-CH" smtClean="0">
                <a:latin typeface="Times New Roman" charset="0"/>
              </a:rPr>
              <a:pPr/>
              <a:t>14</a:t>
            </a:fld>
            <a:endParaRPr lang="de-CH" smtClean="0">
              <a:latin typeface="Times New Roman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218" y="4861442"/>
            <a:ext cx="5202867" cy="4603799"/>
          </a:xfrm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80993C-0E82-480E-8902-2641DC790A79}" type="slidenum">
              <a:rPr lang="de-DE" smtClean="0">
                <a:ea typeface="ＭＳ Ｐゴシック" pitchFamily="34" charset="-128"/>
              </a:rPr>
              <a:pPr>
                <a:defRPr/>
              </a:pPr>
              <a:t>15</a:t>
            </a:fld>
            <a:endParaRPr lang="de-DE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40563" y="609600"/>
            <a:ext cx="1914525" cy="6057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592763" cy="60579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8617" y="3923752"/>
            <a:ext cx="7734092" cy="161746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20998" y="3520668"/>
            <a:ext cx="7734092" cy="56104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6089515" y="233083"/>
            <a:ext cx="2865572" cy="376517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3075005" y="233083"/>
            <a:ext cx="2933666" cy="376517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7067" y="1587228"/>
            <a:ext cx="7724153" cy="508185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25358" y="616778"/>
            <a:ext cx="77331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6089515" y="233083"/>
            <a:ext cx="2865572" cy="376517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3075005" y="233083"/>
            <a:ext cx="2933666" cy="376517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7009" y="854075"/>
            <a:ext cx="4356000" cy="2872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dirty="0" smtClean="0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6089515" y="233083"/>
            <a:ext cx="2865572" cy="376517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idx="12"/>
          </p:nvPr>
        </p:nvSpPr>
        <p:spPr>
          <a:xfrm>
            <a:off x="4605979" y="3795323"/>
            <a:ext cx="4356000" cy="2873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dirty="0" smtClean="0"/>
          </a:p>
        </p:txBody>
      </p:sp>
      <p:sp>
        <p:nvSpPr>
          <p:cNvPr id="7" name="Bildplatzhalter 2"/>
          <p:cNvSpPr>
            <a:spLocks noGrp="1"/>
          </p:cNvSpPr>
          <p:nvPr>
            <p:ph type="pic" idx="13"/>
          </p:nvPr>
        </p:nvSpPr>
        <p:spPr>
          <a:xfrm>
            <a:off x="177007" y="3795322"/>
            <a:ext cx="4356000" cy="2872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dirty="0" smtClean="0"/>
          </a:p>
        </p:txBody>
      </p:sp>
      <p:sp>
        <p:nvSpPr>
          <p:cNvPr id="8" name="Bildplatzhalter 2"/>
          <p:cNvSpPr>
            <a:spLocks noGrp="1"/>
          </p:cNvSpPr>
          <p:nvPr>
            <p:ph type="pic" idx="14"/>
          </p:nvPr>
        </p:nvSpPr>
        <p:spPr>
          <a:xfrm>
            <a:off x="4606131" y="854074"/>
            <a:ext cx="4356000" cy="2872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dirty="0" smtClean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3075005" y="233083"/>
            <a:ext cx="2933666" cy="376517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7800" y="873125"/>
            <a:ext cx="8786813" cy="57991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dirty="0" smtClean="0"/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6089515" y="233083"/>
            <a:ext cx="2865572" cy="376517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3075005" y="233083"/>
            <a:ext cx="2933666" cy="376517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7067" y="1587228"/>
            <a:ext cx="7724153" cy="508185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25358" y="616778"/>
            <a:ext cx="77331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6089515" y="233083"/>
            <a:ext cx="2865572" cy="376517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3075005" y="233083"/>
            <a:ext cx="2933666" cy="376517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7067" y="1587228"/>
            <a:ext cx="7724153" cy="508185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25358" y="616778"/>
            <a:ext cx="77331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6089515" y="233083"/>
            <a:ext cx="2865572" cy="376517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3075005" y="233083"/>
            <a:ext cx="2933666" cy="376517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7067" y="1587228"/>
            <a:ext cx="7724153" cy="508185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25358" y="616778"/>
            <a:ext cx="77331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6089515" y="233083"/>
            <a:ext cx="2865572" cy="376517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3075005" y="233083"/>
            <a:ext cx="2933666" cy="376517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7067" y="1587228"/>
            <a:ext cx="7724153" cy="508185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25358" y="616778"/>
            <a:ext cx="77331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6089515" y="233083"/>
            <a:ext cx="2865572" cy="376517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3075005" y="233083"/>
            <a:ext cx="2933666" cy="376517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7067" y="1587228"/>
            <a:ext cx="7724153" cy="508185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25358" y="616778"/>
            <a:ext cx="77331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6089515" y="233083"/>
            <a:ext cx="2865572" cy="376517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3075005" y="233083"/>
            <a:ext cx="2933666" cy="376517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7067" y="1587228"/>
            <a:ext cx="7724153" cy="508185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25358" y="616778"/>
            <a:ext cx="77331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6089515" y="233083"/>
            <a:ext cx="2865572" cy="376517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3075005" y="233083"/>
            <a:ext cx="2933666" cy="376517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7067" y="1587228"/>
            <a:ext cx="7724153" cy="508185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25358" y="616778"/>
            <a:ext cx="77331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6089515" y="233083"/>
            <a:ext cx="2865572" cy="376517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3075005" y="233083"/>
            <a:ext cx="2933666" cy="376517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7067" y="1587228"/>
            <a:ext cx="7724153" cy="508185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25358" y="616778"/>
            <a:ext cx="77331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6089515" y="233083"/>
            <a:ext cx="2865572" cy="376517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3075005" y="233083"/>
            <a:ext cx="2933666" cy="376517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7067" y="1587228"/>
            <a:ext cx="7724153" cy="508185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25358" y="616778"/>
            <a:ext cx="77331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6089515" y="233083"/>
            <a:ext cx="2865572" cy="376517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3075005" y="233083"/>
            <a:ext cx="2933666" cy="376517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7067" y="1587228"/>
            <a:ext cx="7724153" cy="508185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25358" y="616778"/>
            <a:ext cx="77331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6089515" y="233083"/>
            <a:ext cx="2865572" cy="376517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3075005" y="233083"/>
            <a:ext cx="2933666" cy="376517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7067" y="1587228"/>
            <a:ext cx="7724153" cy="508185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25358" y="616778"/>
            <a:ext cx="77331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6089515" y="233083"/>
            <a:ext cx="2865572" cy="376517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3075005" y="233083"/>
            <a:ext cx="2933666" cy="376517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7067" y="1587228"/>
            <a:ext cx="7724153" cy="508185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25358" y="616778"/>
            <a:ext cx="77331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6089515" y="233083"/>
            <a:ext cx="2865572" cy="376517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3075005" y="233083"/>
            <a:ext cx="2933666" cy="376517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2400" y="750888"/>
            <a:ext cx="8802688" cy="59166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1311275" y="212725"/>
            <a:ext cx="7643813" cy="387350"/>
          </a:xfrm>
        </p:spPr>
        <p:txBody>
          <a:bodyPr/>
          <a:lstStyle>
            <a:lvl1pPr algn="r"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75285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00650" y="1981200"/>
            <a:ext cx="3754438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659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659688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1" name="Rectangle 3"/>
          <p:cNvSpPr>
            <a:spLocks noChangeArrowheads="1"/>
          </p:cNvSpPr>
          <p:nvPr userDrawn="1"/>
        </p:nvSpPr>
        <p:spPr bwMode="auto">
          <a:xfrm>
            <a:off x="1295400" y="228600"/>
            <a:ext cx="7659688" cy="381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endParaRPr lang="de-CH" sz="1800" dirty="0">
              <a:solidFill>
                <a:schemeClr val="tx2"/>
              </a:solidFill>
              <a:latin typeface="Arial Narrow" pitchFamily="-80" charset="0"/>
              <a:ea typeface="ＭＳ Ｐゴシック" pitchFamily="-80" charset="-128"/>
            </a:endParaRPr>
          </a:p>
        </p:txBody>
      </p:sp>
      <p:pic>
        <p:nvPicPr>
          <p:cNvPr id="3077" name="Picture 4" descr="Quadrat Druck"/>
          <p:cNvPicPr>
            <a:picLocks noChangeAspect="1" noChangeArrowheads="1"/>
          </p:cNvPicPr>
          <p:nvPr userDrawn="1"/>
        </p:nvPicPr>
        <p:blipFill>
          <a:blip r:embed="rId30" cstate="screen"/>
          <a:srcRect/>
          <a:stretch>
            <a:fillRect/>
          </a:stretch>
        </p:blipFill>
        <p:spPr bwMode="auto">
          <a:xfrm>
            <a:off x="152400" y="228600"/>
            <a:ext cx="11430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236538"/>
            <a:ext cx="7659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30" r:id="rId12"/>
    <p:sldLayoutId id="2147483831" r:id="rId13"/>
    <p:sldLayoutId id="2147483833" r:id="rId14"/>
    <p:sldLayoutId id="2147483837" r:id="rId15"/>
    <p:sldLayoutId id="2147483858" r:id="rId16"/>
    <p:sldLayoutId id="2147483864" r:id="rId17"/>
    <p:sldLayoutId id="2147483865" r:id="rId18"/>
    <p:sldLayoutId id="2147483875" r:id="rId19"/>
    <p:sldLayoutId id="2147483876" r:id="rId20"/>
    <p:sldLayoutId id="2147483877" r:id="rId21"/>
    <p:sldLayoutId id="2147483878" r:id="rId22"/>
    <p:sldLayoutId id="2147483879" r:id="rId23"/>
    <p:sldLayoutId id="2147483880" r:id="rId24"/>
    <p:sldLayoutId id="2147483881" r:id="rId25"/>
    <p:sldLayoutId id="2147483882" r:id="rId26"/>
    <p:sldLayoutId id="2147483893" r:id="rId27"/>
    <p:sldLayoutId id="2147483894" r:id="rId2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-80" charset="0"/>
          <a:ea typeface="ＭＳ Ｐゴシック" pitchFamily="-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-80" charset="0"/>
          <a:ea typeface="ＭＳ Ｐゴシック" pitchFamily="-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-80" charset="0"/>
          <a:ea typeface="ＭＳ Ｐゴシック" pitchFamily="-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-80" charset="0"/>
          <a:ea typeface="ＭＳ Ｐゴシック" pitchFamily="-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-80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-80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-80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-80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 5"/>
          <p:cNvSpPr/>
          <p:nvPr/>
        </p:nvSpPr>
        <p:spPr bwMode="auto">
          <a:xfrm>
            <a:off x="5273040" y="3916680"/>
            <a:ext cx="4160520" cy="3078480"/>
          </a:xfrm>
          <a:custGeom>
            <a:avLst/>
            <a:gdLst>
              <a:gd name="connsiteX0" fmla="*/ 3886200 w 4160520"/>
              <a:gd name="connsiteY0" fmla="*/ 701040 h 3078480"/>
              <a:gd name="connsiteX1" fmla="*/ 1691640 w 4160520"/>
              <a:gd name="connsiteY1" fmla="*/ 0 h 3078480"/>
              <a:gd name="connsiteX2" fmla="*/ 1600200 w 4160520"/>
              <a:gd name="connsiteY2" fmla="*/ 274320 h 3078480"/>
              <a:gd name="connsiteX3" fmla="*/ 1463040 w 4160520"/>
              <a:gd name="connsiteY3" fmla="*/ 579120 h 3078480"/>
              <a:gd name="connsiteX4" fmla="*/ 1280160 w 4160520"/>
              <a:gd name="connsiteY4" fmla="*/ 838200 h 3078480"/>
              <a:gd name="connsiteX5" fmla="*/ 1082040 w 4160520"/>
              <a:gd name="connsiteY5" fmla="*/ 1051560 h 3078480"/>
              <a:gd name="connsiteX6" fmla="*/ 807720 w 4160520"/>
              <a:gd name="connsiteY6" fmla="*/ 1310640 h 3078480"/>
              <a:gd name="connsiteX7" fmla="*/ 563880 w 4160520"/>
              <a:gd name="connsiteY7" fmla="*/ 1447800 h 3078480"/>
              <a:gd name="connsiteX8" fmla="*/ 259080 w 4160520"/>
              <a:gd name="connsiteY8" fmla="*/ 1584960 h 3078480"/>
              <a:gd name="connsiteX9" fmla="*/ 0 w 4160520"/>
              <a:gd name="connsiteY9" fmla="*/ 1691640 h 3078480"/>
              <a:gd name="connsiteX10" fmla="*/ 396240 w 4160520"/>
              <a:gd name="connsiteY10" fmla="*/ 3048000 h 3078480"/>
              <a:gd name="connsiteX11" fmla="*/ 4160520 w 4160520"/>
              <a:gd name="connsiteY11" fmla="*/ 3078480 h 3078480"/>
              <a:gd name="connsiteX12" fmla="*/ 3886200 w 4160520"/>
              <a:gd name="connsiteY12" fmla="*/ 701040 h 307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60520" h="3078480">
                <a:moveTo>
                  <a:pt x="3886200" y="701040"/>
                </a:moveTo>
                <a:lnTo>
                  <a:pt x="1691640" y="0"/>
                </a:lnTo>
                <a:lnTo>
                  <a:pt x="1600200" y="274320"/>
                </a:lnTo>
                <a:lnTo>
                  <a:pt x="1463040" y="579120"/>
                </a:lnTo>
                <a:lnTo>
                  <a:pt x="1280160" y="838200"/>
                </a:lnTo>
                <a:lnTo>
                  <a:pt x="1082040" y="1051560"/>
                </a:lnTo>
                <a:lnTo>
                  <a:pt x="807720" y="1310640"/>
                </a:lnTo>
                <a:lnTo>
                  <a:pt x="563880" y="1447800"/>
                </a:lnTo>
                <a:lnTo>
                  <a:pt x="259080" y="1584960"/>
                </a:lnTo>
                <a:lnTo>
                  <a:pt x="0" y="1691640"/>
                </a:lnTo>
                <a:lnTo>
                  <a:pt x="396240" y="3048000"/>
                </a:lnTo>
                <a:lnTo>
                  <a:pt x="4160520" y="3078480"/>
                </a:lnTo>
                <a:lnTo>
                  <a:pt x="3886200" y="701040"/>
                </a:lnTo>
                <a:close/>
              </a:path>
            </a:pathLst>
          </a:custGeom>
          <a:solidFill>
            <a:srgbClr val="FFFFFF">
              <a:alpha val="1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pic>
        <p:nvPicPr>
          <p:cNvPr id="4102" name="Grafik 7" descr="Steiner_Logo_RGB_10.tif"/>
          <p:cNvPicPr>
            <a:picLocks noChangeAspect="1"/>
          </p:cNvPicPr>
          <p:nvPr/>
        </p:nvPicPr>
        <p:blipFill>
          <a:blip r:embed="rId3" cstate="screen"/>
          <a:srcRect l="385" t="2142"/>
          <a:stretch>
            <a:fillRect/>
          </a:stretch>
        </p:blipFill>
        <p:spPr bwMode="auto">
          <a:xfrm>
            <a:off x="114300" y="219075"/>
            <a:ext cx="2203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283110" y="3347884"/>
            <a:ext cx="7670390" cy="301322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CH" dirty="0" smtClean="0"/>
              <a:t>Tourismus Forum Schweiz</a:t>
            </a:r>
            <a:endParaRPr lang="de-CH" dirty="0" smtClean="0">
              <a:solidFill>
                <a:srgbClr val="FFCC00"/>
              </a:solidFill>
              <a:cs typeface="Arial" charset="0"/>
            </a:endParaRPr>
          </a:p>
        </p:txBody>
      </p:sp>
      <p:sp>
        <p:nvSpPr>
          <p:cNvPr id="10" name="Textplatzhalter 8"/>
          <p:cNvSpPr txBox="1">
            <a:spLocks/>
          </p:cNvSpPr>
          <p:nvPr/>
        </p:nvSpPr>
        <p:spPr bwMode="auto">
          <a:xfrm>
            <a:off x="1312606" y="4350774"/>
            <a:ext cx="7642482" cy="153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1800" b="1" cap="all" dirty="0" smtClean="0">
                <a:latin typeface="+mj-lt"/>
                <a:ea typeface="+mj-ea"/>
                <a:cs typeface="Arial" charset="0"/>
              </a:rPr>
              <a:t>15. November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6089515" y="233083"/>
            <a:ext cx="2865572" cy="376517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de-CH" dirty="0" smtClean="0">
                <a:solidFill>
                  <a:schemeClr val="tx2"/>
                </a:solidFill>
                <a:latin typeface="Arial Narrow" pitchFamily="34" charset="0"/>
              </a:rPr>
              <a:t>Rundgangstollen </a:t>
            </a:r>
            <a:r>
              <a:rPr lang="de-CH" dirty="0" err="1" smtClean="0">
                <a:solidFill>
                  <a:schemeClr val="tx2"/>
                </a:solidFill>
                <a:latin typeface="Arial Narrow" pitchFamily="34" charset="0"/>
              </a:rPr>
              <a:t>Jungfraujoch</a:t>
            </a:r>
            <a:endParaRPr lang="de-CH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r">
              <a:buNone/>
            </a:pPr>
            <a:endParaRPr lang="de-CH" dirty="0"/>
          </a:p>
        </p:txBody>
      </p:sp>
      <p:pic>
        <p:nvPicPr>
          <p:cNvPr id="6" name="Bildplatzhalter 5" descr="IMG_2447.JPG"/>
          <p:cNvPicPr>
            <a:picLocks noGrp="1" noChangeAspect="1"/>
          </p:cNvPicPr>
          <p:nvPr>
            <p:ph type="pic" idx="1"/>
          </p:nvPr>
        </p:nvPicPr>
        <p:blipFill>
          <a:blip r:embed="rId3" cstate="screen"/>
          <a:srcRect l="597" r="597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6089515" y="233083"/>
            <a:ext cx="2865572" cy="376517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de-CH" dirty="0" smtClean="0">
                <a:solidFill>
                  <a:schemeClr val="tx2"/>
                </a:solidFill>
                <a:latin typeface="Arial Narrow" pitchFamily="34" charset="0"/>
              </a:rPr>
              <a:t>Rundgangstollen </a:t>
            </a:r>
            <a:r>
              <a:rPr lang="de-CH" dirty="0" err="1" smtClean="0">
                <a:solidFill>
                  <a:schemeClr val="tx2"/>
                </a:solidFill>
                <a:latin typeface="Arial Narrow" pitchFamily="34" charset="0"/>
              </a:rPr>
              <a:t>Jungfraujoch</a:t>
            </a:r>
            <a:endParaRPr lang="de-CH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r">
              <a:buNone/>
            </a:pPr>
            <a:endParaRPr lang="de-CH" dirty="0"/>
          </a:p>
        </p:txBody>
      </p:sp>
      <p:pic>
        <p:nvPicPr>
          <p:cNvPr id="6" name="Bildplatzhalter 9" descr="4.1_Kleine_Halle_neu.jpg"/>
          <p:cNvPicPr>
            <a:picLocks noGrp="1" noChangeAspect="1"/>
          </p:cNvPicPr>
          <p:nvPr>
            <p:ph type="pic" idx="1"/>
          </p:nvPr>
        </p:nvPicPr>
        <p:blipFill>
          <a:blip r:embed="rId3" cstate="screen"/>
          <a:srcRect l="869" r="86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6089515" y="233083"/>
            <a:ext cx="2865572" cy="376517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de-CH" dirty="0" smtClean="0">
                <a:solidFill>
                  <a:schemeClr val="tx2"/>
                </a:solidFill>
                <a:latin typeface="Arial Narrow" pitchFamily="34" charset="0"/>
              </a:rPr>
              <a:t>Rundgangstollen </a:t>
            </a:r>
            <a:r>
              <a:rPr lang="de-CH" dirty="0" err="1" smtClean="0">
                <a:solidFill>
                  <a:schemeClr val="tx2"/>
                </a:solidFill>
                <a:latin typeface="Arial Narrow" pitchFamily="34" charset="0"/>
              </a:rPr>
              <a:t>Jungfraujoch</a:t>
            </a:r>
            <a:endParaRPr lang="de-CH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r">
              <a:buNone/>
            </a:pPr>
            <a:endParaRPr lang="de-CH" dirty="0"/>
          </a:p>
        </p:txBody>
      </p:sp>
      <p:pic>
        <p:nvPicPr>
          <p:cNvPr id="6" name="Bildplatzhalter 6" descr="20120328_0160.jpg"/>
          <p:cNvPicPr>
            <a:picLocks noGrp="1" noChangeAspect="1"/>
          </p:cNvPicPr>
          <p:nvPr>
            <p:ph type="pic" idx="1"/>
          </p:nvPr>
        </p:nvPicPr>
        <p:blipFill>
          <a:blip r:embed="rId3" cstate="screen"/>
          <a:srcRect l="906" r="90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6089515" y="233083"/>
            <a:ext cx="2865572" cy="376517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de-CH" dirty="0" smtClean="0">
                <a:solidFill>
                  <a:schemeClr val="tx2"/>
                </a:solidFill>
                <a:latin typeface="Arial Narrow" pitchFamily="34" charset="0"/>
              </a:rPr>
              <a:t>Rundgangstollen </a:t>
            </a:r>
            <a:r>
              <a:rPr lang="de-CH" dirty="0" err="1" smtClean="0">
                <a:solidFill>
                  <a:schemeClr val="tx2"/>
                </a:solidFill>
                <a:latin typeface="Arial Narrow" pitchFamily="34" charset="0"/>
              </a:rPr>
              <a:t>Jungfraujoch</a:t>
            </a:r>
            <a:endParaRPr lang="de-CH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r">
              <a:buNone/>
            </a:pPr>
            <a:endParaRPr lang="de-CH" dirty="0"/>
          </a:p>
        </p:txBody>
      </p:sp>
      <p:pic>
        <p:nvPicPr>
          <p:cNvPr id="6" name="Bildplatzhalter 4" descr="20120307_0036 Ps.jpg"/>
          <p:cNvPicPr>
            <a:picLocks noGrp="1" noChangeAspect="1"/>
          </p:cNvPicPr>
          <p:nvPr>
            <p:ph type="pic" idx="1"/>
          </p:nvPr>
        </p:nvPicPr>
        <p:blipFill>
          <a:blip r:embed="rId3" cstate="screen"/>
          <a:srcRect l="906" r="90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ogo_Steiner_farbe Kopie_150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3" y="222250"/>
            <a:ext cx="1519237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 descr="IMG_7262.JPG"/>
          <p:cNvPicPr>
            <a:picLocks noChangeAspect="1"/>
          </p:cNvPicPr>
          <p:nvPr/>
        </p:nvPicPr>
        <p:blipFill>
          <a:blip r:embed="rId4" cstate="print"/>
          <a:srcRect t="12249"/>
          <a:stretch>
            <a:fillRect/>
          </a:stretch>
        </p:blipFill>
        <p:spPr>
          <a:xfrm>
            <a:off x="159595" y="811164"/>
            <a:ext cx="8851673" cy="5825613"/>
          </a:xfrm>
          <a:prstGeom prst="rect">
            <a:avLst/>
          </a:prstGeom>
        </p:spPr>
      </p:pic>
      <p:sp>
        <p:nvSpPr>
          <p:cNvPr id="5" name="Textplatzhalter 5"/>
          <p:cNvSpPr txBox="1">
            <a:spLocks/>
          </p:cNvSpPr>
          <p:nvPr/>
        </p:nvSpPr>
        <p:spPr bwMode="auto">
          <a:xfrm>
            <a:off x="6089515" y="233083"/>
            <a:ext cx="2865572" cy="37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Arial" charset="0"/>
              </a:rPr>
              <a:t>Masterplan Jungfraujoch</a:t>
            </a:r>
            <a:endParaRPr kumimoji="0" lang="de-CH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80" charset="-128"/>
              <a:cs typeface="+mn-cs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:\Jungfrau Masterplan\1 Masterplan\Präsentation\Schlusspräsentation\Inhalt\Mood joch\JFB_Sphinx_03_gros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screen"/>
          <a:srcRect t="107" b="10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6089515" y="233083"/>
            <a:ext cx="2865572" cy="376517"/>
          </a:xfrm>
          <a:prstGeom prst="rect">
            <a:avLst/>
          </a:prstGeom>
        </p:spPr>
        <p:txBody>
          <a:bodyPr/>
          <a:lstStyle/>
          <a:p>
            <a:pPr algn="r">
              <a:buNone/>
              <a:defRPr/>
            </a:pPr>
            <a:r>
              <a:rPr lang="de-CH" dirty="0" smtClean="0">
                <a:ea typeface="ＭＳ Ｐゴシック" pitchFamily="-80" charset="-128"/>
                <a:cs typeface="Arial" charset="0"/>
              </a:rPr>
              <a:t>Masterplan </a:t>
            </a:r>
            <a:r>
              <a:rPr lang="de-CH" dirty="0" err="1" smtClean="0">
                <a:ea typeface="ＭＳ Ｐゴシック" pitchFamily="-80" charset="-128"/>
                <a:cs typeface="Arial" charset="0"/>
              </a:rPr>
              <a:t>Jungfraujoch</a:t>
            </a:r>
            <a:endParaRPr lang="de-CH" dirty="0" smtClean="0">
              <a:ea typeface="ＭＳ Ｐゴシック" pitchFamily="-80" charset="-128"/>
            </a:endParaRPr>
          </a:p>
          <a:p>
            <a:pPr algn="r">
              <a:buNone/>
            </a:pP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202266" y="1587229"/>
            <a:ext cx="7941734" cy="3557978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</a:pPr>
            <a:r>
              <a:rPr lang="de-CH" dirty="0" smtClean="0">
                <a:ea typeface="Calibri" pitchFamily="34" charset="0"/>
                <a:cs typeface="Times New Roman" pitchFamily="18" charset="0"/>
              </a:rPr>
              <a:t>Sommer inszenieren</a:t>
            </a:r>
          </a:p>
          <a:p>
            <a:pPr marL="0" lvl="0" indent="271463">
              <a:spcBef>
                <a:spcPct val="0"/>
              </a:spcBef>
              <a:buFont typeface="Arial" pitchFamily="34" charset="0"/>
              <a:buChar char="•"/>
            </a:pPr>
            <a:r>
              <a:rPr lang="de-CH" dirty="0" smtClean="0">
                <a:ea typeface="Calibri" pitchFamily="34" charset="0"/>
                <a:cs typeface="Times New Roman" pitchFamily="18" charset="0"/>
              </a:rPr>
              <a:t>Strategischer arbeiten: weniger basteln und </a:t>
            </a:r>
            <a:r>
              <a:rPr lang="de-CH" dirty="0" err="1" smtClean="0">
                <a:ea typeface="Calibri" pitchFamily="34" charset="0"/>
                <a:cs typeface="Times New Roman" pitchFamily="18" charset="0"/>
              </a:rPr>
              <a:t>pflästern</a:t>
            </a:r>
            <a:r>
              <a:rPr lang="de-CH" dirty="0" smtClean="0">
                <a:ea typeface="Calibri" pitchFamily="34" charset="0"/>
                <a:cs typeface="Times New Roman" pitchFamily="18" charset="0"/>
              </a:rPr>
              <a:t> und </a:t>
            </a:r>
            <a:r>
              <a:rPr lang="de-CH" dirty="0" err="1" smtClean="0">
                <a:ea typeface="Calibri" pitchFamily="34" charset="0"/>
                <a:cs typeface="Times New Roman" pitchFamily="18" charset="0"/>
              </a:rPr>
              <a:t>bibifaxen</a:t>
            </a:r>
            <a:endParaRPr lang="de-CH" dirty="0" smtClean="0">
              <a:ea typeface="Calibri" pitchFamily="34" charset="0"/>
              <a:cs typeface="Times New Roman" pitchFamily="18" charset="0"/>
            </a:endParaRPr>
          </a:p>
          <a:p>
            <a:pPr marL="0" lvl="0" indent="271463">
              <a:spcBef>
                <a:spcPct val="0"/>
              </a:spcBef>
              <a:buFont typeface="Arial" pitchFamily="34" charset="0"/>
              <a:buChar char="•"/>
            </a:pPr>
            <a:r>
              <a:rPr lang="de-CH" dirty="0" smtClean="0">
                <a:ea typeface="Calibri" pitchFamily="34" charset="0"/>
                <a:cs typeface="Times New Roman" pitchFamily="18" charset="0"/>
              </a:rPr>
              <a:t>Erkenntnisse von ST umsetzen: erfolgreich sind Städte, Winter, Ressorts </a:t>
            </a:r>
            <a:r>
              <a:rPr lang="de-CH" dirty="0" smtClean="0">
                <a:ea typeface="Calibri" pitchFamily="34" charset="0"/>
                <a:cs typeface="Times New Roman" pitchFamily="18" charset="0"/>
              </a:rPr>
              <a:t>&amp; </a:t>
            </a:r>
            <a:r>
              <a:rPr lang="de-CH" dirty="0" smtClean="0">
                <a:ea typeface="Calibri" pitchFamily="34" charset="0"/>
                <a:cs typeface="Times New Roman" pitchFamily="18" charset="0"/>
              </a:rPr>
              <a:t>Kreuzfahrten </a:t>
            </a:r>
            <a:endParaRPr lang="de-CH" dirty="0" smtClean="0">
              <a:cs typeface="Arial" pitchFamily="34" charset="0"/>
            </a:endParaRPr>
          </a:p>
          <a:p>
            <a:pPr marL="0" lvl="0" indent="271463">
              <a:spcBef>
                <a:spcPct val="0"/>
              </a:spcBef>
              <a:buFont typeface="Arial" pitchFamily="34" charset="0"/>
              <a:buChar char="•"/>
            </a:pPr>
            <a:r>
              <a:rPr lang="de-CH" dirty="0" smtClean="0">
                <a:ea typeface="Calibri" pitchFamily="34" charset="0"/>
                <a:cs typeface="Times New Roman" pitchFamily="18" charset="0"/>
              </a:rPr>
              <a:t>Touristengruppen unterscheiden: Quellverkehr, </a:t>
            </a:r>
            <a:r>
              <a:rPr lang="de-CH" dirty="0" err="1" smtClean="0">
                <a:ea typeface="Calibri" pitchFamily="34" charset="0"/>
                <a:cs typeface="Times New Roman" pitchFamily="18" charset="0"/>
              </a:rPr>
              <a:t>internat</a:t>
            </a:r>
            <a:r>
              <a:rPr lang="de-CH" dirty="0" smtClean="0">
                <a:ea typeface="Calibri" pitchFamily="34" charset="0"/>
                <a:cs typeface="Times New Roman" pitchFamily="18" charset="0"/>
              </a:rPr>
              <a:t>. Reisegruppen und Feriengäste</a:t>
            </a:r>
            <a:endParaRPr lang="de-CH" dirty="0" smtClean="0">
              <a:cs typeface="Arial" pitchFamily="34" charset="0"/>
            </a:endParaRPr>
          </a:p>
          <a:p>
            <a:pPr marL="0" indent="271463">
              <a:spcBef>
                <a:spcPct val="0"/>
              </a:spcBef>
              <a:buFont typeface="Arial" pitchFamily="34" charset="0"/>
              <a:buChar char="•"/>
            </a:pPr>
            <a:r>
              <a:rPr lang="de-CH" dirty="0" smtClean="0">
                <a:ea typeface="Calibri" pitchFamily="34" charset="0"/>
                <a:cs typeface="Times New Roman" pitchFamily="18" charset="0"/>
              </a:rPr>
              <a:t>Den Tourismus neu erfinden: radikal und </a:t>
            </a:r>
            <a:r>
              <a:rPr lang="de-CH" dirty="0" smtClean="0">
                <a:ea typeface="Calibri" pitchFamily="34" charset="0"/>
                <a:cs typeface="Times New Roman" pitchFamily="18" charset="0"/>
              </a:rPr>
              <a:t>pionierhaft                                                          </a:t>
            </a:r>
            <a:endParaRPr lang="de-CH" dirty="0" smtClean="0">
              <a:ea typeface="Calibri" pitchFamily="34" charset="0"/>
              <a:cs typeface="Times New Roman" pitchFamily="18" charset="0"/>
            </a:endParaRPr>
          </a:p>
          <a:p>
            <a:pPr marL="0" indent="271463">
              <a:spcBef>
                <a:spcPct val="0"/>
              </a:spcBef>
              <a:buFont typeface="Arial" pitchFamily="34" charset="0"/>
              <a:buChar char="•"/>
            </a:pPr>
            <a:r>
              <a:rPr lang="de-CH" dirty="0" smtClean="0">
                <a:ea typeface="Calibri" pitchFamily="34" charset="0"/>
                <a:cs typeface="Times New Roman" pitchFamily="18" charset="0"/>
              </a:rPr>
              <a:t>5‘000 gratis Wohnungen im Tausch</a:t>
            </a:r>
          </a:p>
          <a:p>
            <a:pPr marL="0" indent="271463">
              <a:spcBef>
                <a:spcPct val="0"/>
              </a:spcBef>
              <a:buFont typeface="Arial" pitchFamily="34" charset="0"/>
              <a:buChar char="•"/>
            </a:pPr>
            <a:r>
              <a:rPr lang="de-CH" dirty="0" smtClean="0">
                <a:ea typeface="Calibri" pitchFamily="34" charset="0"/>
                <a:cs typeface="Times New Roman" pitchFamily="18" charset="0"/>
              </a:rPr>
              <a:t>Die Nacht </a:t>
            </a:r>
            <a:r>
              <a:rPr lang="de-CH" dirty="0" smtClean="0">
                <a:ea typeface="Calibri" pitchFamily="34" charset="0"/>
                <a:cs typeface="Times New Roman" pitchFamily="18" charset="0"/>
              </a:rPr>
              <a:t>zum </a:t>
            </a:r>
            <a:r>
              <a:rPr lang="de-CH" dirty="0" smtClean="0">
                <a:ea typeface="Calibri" pitchFamily="34" charset="0"/>
                <a:cs typeface="Times New Roman" pitchFamily="18" charset="0"/>
              </a:rPr>
              <a:t>Ereignis machen</a:t>
            </a:r>
          </a:p>
          <a:p>
            <a:pPr marL="0" indent="271463">
              <a:spcBef>
                <a:spcPct val="0"/>
              </a:spcBef>
              <a:buFont typeface="Arial" pitchFamily="34" charset="0"/>
              <a:buChar char="•"/>
            </a:pPr>
            <a:r>
              <a:rPr lang="de-CH" dirty="0" smtClean="0">
                <a:ea typeface="Calibri" pitchFamily="34" charset="0"/>
                <a:cs typeface="Times New Roman" pitchFamily="18" charset="0"/>
              </a:rPr>
              <a:t>Korridor der international organisierten Reisegruppen kennenlernen und optimieren</a:t>
            </a:r>
          </a:p>
          <a:p>
            <a:pPr marL="0" indent="271463">
              <a:spcBef>
                <a:spcPct val="0"/>
              </a:spcBef>
              <a:buFont typeface="Arial" pitchFamily="34" charset="0"/>
              <a:buChar char="•"/>
            </a:pPr>
            <a:r>
              <a:rPr lang="de-CH" dirty="0" smtClean="0">
                <a:ea typeface="Calibri" pitchFamily="34" charset="0"/>
                <a:cs typeface="Times New Roman" pitchFamily="18" charset="0"/>
              </a:rPr>
              <a:t>Sonderprogramm Schweiz für Asien</a:t>
            </a:r>
          </a:p>
          <a:p>
            <a:pPr marL="0" indent="271463">
              <a:spcBef>
                <a:spcPct val="0"/>
              </a:spcBef>
              <a:buFont typeface="Arial" pitchFamily="34" charset="0"/>
              <a:buChar char="•"/>
            </a:pPr>
            <a:r>
              <a:rPr lang="de-CH" dirty="0" smtClean="0">
                <a:ea typeface="Calibri" pitchFamily="34" charset="0"/>
                <a:cs typeface="Times New Roman" pitchFamily="18" charset="0"/>
              </a:rPr>
              <a:t>Die individuelle Passfahrerei abgelten</a:t>
            </a:r>
          </a:p>
          <a:p>
            <a:pPr marL="0" lvl="0" indent="0">
              <a:spcBef>
                <a:spcPct val="0"/>
              </a:spcBef>
            </a:pPr>
            <a:endParaRPr lang="de-CH" dirty="0" smtClean="0">
              <a:ea typeface="Calibri" pitchFamily="34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</a:pPr>
            <a:r>
              <a:rPr lang="de-CH" dirty="0" smtClean="0">
                <a:ea typeface="Calibri" pitchFamily="34" charset="0"/>
                <a:cs typeface="Times New Roman" pitchFamily="18" charset="0"/>
              </a:rPr>
              <a:t>Winter verlängern</a:t>
            </a:r>
            <a:endParaRPr lang="de-CH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Wir stellen aber grundsätzlich fest</a:t>
            </a:r>
            <a:endParaRPr lang="de-CH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5158854" y="233083"/>
            <a:ext cx="3796233" cy="376517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de-CH" dirty="0" smtClean="0">
                <a:cs typeface="Arial" charset="0"/>
              </a:rPr>
              <a:t>Sommerinszenierung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221239" y="4016104"/>
            <a:ext cx="6998836" cy="2032272"/>
          </a:xfrm>
        </p:spPr>
        <p:txBody>
          <a:bodyPr/>
          <a:lstStyle/>
          <a:p>
            <a:r>
              <a:rPr lang="de-CH" dirty="0" smtClean="0"/>
              <a:t>Otto Steiner</a:t>
            </a:r>
          </a:p>
          <a:p>
            <a:r>
              <a:rPr lang="de-CH" dirty="0" smtClean="0"/>
              <a:t>Steiner Sarnen AG für Kommunikation</a:t>
            </a:r>
          </a:p>
          <a:p>
            <a:r>
              <a:rPr lang="de-CH" dirty="0" err="1" smtClean="0"/>
              <a:t>Pilatusstrasse</a:t>
            </a:r>
            <a:r>
              <a:rPr lang="de-CH" dirty="0" smtClean="0"/>
              <a:t> 18</a:t>
            </a:r>
          </a:p>
          <a:p>
            <a:r>
              <a:rPr lang="de-CH" dirty="0" smtClean="0"/>
              <a:t>CH-6060 Sarnen</a:t>
            </a:r>
          </a:p>
          <a:p>
            <a:r>
              <a:rPr lang="de-CH" dirty="0" smtClean="0"/>
              <a:t>+41 41 660 83 30</a:t>
            </a:r>
          </a:p>
          <a:p>
            <a:r>
              <a:rPr lang="de-CH" dirty="0" smtClean="0"/>
              <a:t>mail@steinersarnen.ch</a:t>
            </a:r>
            <a:endParaRPr lang="de-CH" dirty="0" smtClean="0"/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Kontakt</a:t>
            </a:r>
            <a:endParaRPr lang="de-CH" dirty="0"/>
          </a:p>
        </p:txBody>
      </p:sp>
      <p:sp>
        <p:nvSpPr>
          <p:cNvPr id="4" name="Inhaltsplatzhalter 1"/>
          <p:cNvSpPr>
            <a:spLocks noGrp="1"/>
          </p:cNvSpPr>
          <p:nvPr>
            <p:ph type="body" sz="quarter" idx="11"/>
          </p:nvPr>
        </p:nvSpPr>
        <p:spPr>
          <a:xfrm>
            <a:off x="6089515" y="233083"/>
            <a:ext cx="2865572" cy="376517"/>
          </a:xfrm>
        </p:spPr>
        <p:txBody>
          <a:bodyPr/>
          <a:lstStyle/>
          <a:p>
            <a:r>
              <a:rPr lang="de-CH" dirty="0" smtClean="0">
                <a:cs typeface="Arial" charset="0"/>
              </a:rPr>
              <a:t>Steiner Sarnen Schweiz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ChangeArrowheads="1"/>
          </p:cNvSpPr>
          <p:nvPr/>
        </p:nvSpPr>
        <p:spPr bwMode="auto">
          <a:xfrm>
            <a:off x="1295400" y="228600"/>
            <a:ext cx="7696200" cy="381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de-CH" sz="1800">
                <a:latin typeface="Arial Narrow" pitchFamily="34" charset="0"/>
              </a:rPr>
              <a:t>Erlebniswelten von Steiner Sarnen  Schweiz</a:t>
            </a:r>
          </a:p>
        </p:txBody>
      </p:sp>
      <p:pic>
        <p:nvPicPr>
          <p:cNvPr id="6147" name="Picture 1027" descr="Quadrat Dru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7013"/>
            <a:ext cx="11430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1030"/>
          <p:cNvSpPr txBox="1">
            <a:spLocks noChangeArrowheads="1"/>
          </p:cNvSpPr>
          <p:nvPr/>
        </p:nvSpPr>
        <p:spPr bwMode="auto">
          <a:xfrm>
            <a:off x="152400" y="55626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214438" y="1676400"/>
            <a:ext cx="792956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marL="381000" indent="-381000" eaLnBrk="0" hangingPunct="0">
              <a:spcBef>
                <a:spcPct val="50000"/>
              </a:spcBef>
              <a:tabLst>
                <a:tab pos="376238" algn="l"/>
              </a:tabLst>
            </a:pPr>
            <a:r>
              <a:rPr lang="de-CH" sz="3200">
                <a:solidFill>
                  <a:schemeClr val="bg1"/>
                </a:solidFill>
              </a:rPr>
              <a:t>Willkommen in der Welt der Szenografie!</a:t>
            </a:r>
            <a:endParaRPr lang="de-CH" sz="3200">
              <a:cs typeface="Times New Roman" pitchFamily="18" charset="0"/>
            </a:endParaRPr>
          </a:p>
        </p:txBody>
      </p:sp>
      <p:pic>
        <p:nvPicPr>
          <p:cNvPr id="11" name="Picture 44" descr="C:\Dokumente und Einstellungen\codermatt\Desktop\PPBilder_Firmenpräs\Glasi\02 Glasi Märchen.jpg"/>
          <p:cNvPicPr>
            <a:picLocks noChangeAspect="1" noChangeArrowheads="1"/>
          </p:cNvPicPr>
          <p:nvPr/>
        </p:nvPicPr>
        <p:blipFill>
          <a:blip r:embed="rId3" cstate="print"/>
          <a:srcRect l="15790" t="14037" r="16656" b="1755"/>
          <a:stretch>
            <a:fillRect/>
          </a:stretch>
        </p:blipFill>
        <p:spPr bwMode="auto">
          <a:xfrm>
            <a:off x="4681538" y="928688"/>
            <a:ext cx="139065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5" descr="C:\Dokumente und Einstellungen\codermatt\Desktop\PPBilder_Firmenpräs\swissarena\Swisso_E06.jpg"/>
          <p:cNvPicPr>
            <a:picLocks noChangeAspect="1" noChangeArrowheads="1"/>
          </p:cNvPicPr>
          <p:nvPr/>
        </p:nvPicPr>
        <p:blipFill>
          <a:blip r:embed="rId4" cstate="print"/>
          <a:srcRect l="13954" t="13943" r="30232" b="4930"/>
          <a:stretch>
            <a:fillRect/>
          </a:stretch>
        </p:blipFill>
        <p:spPr bwMode="auto">
          <a:xfrm>
            <a:off x="6129338" y="928688"/>
            <a:ext cx="1300162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Glashütte 1"/>
          <p:cNvPicPr>
            <a:picLocks noChangeAspect="1" noChangeArrowheads="1"/>
          </p:cNvPicPr>
          <p:nvPr/>
        </p:nvPicPr>
        <p:blipFill>
          <a:blip r:embed="rId5" cstate="print">
            <a:lum bright="-12000"/>
          </a:blip>
          <a:srcRect l="3125" t="49626" r="81519" b="26335"/>
          <a:stretch>
            <a:fillRect/>
          </a:stretch>
        </p:blipFill>
        <p:spPr bwMode="auto">
          <a:xfrm>
            <a:off x="4643438" y="5286375"/>
            <a:ext cx="13573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27" descr="EA096-C1-114"/>
          <p:cNvPicPr>
            <a:picLocks noChangeAspect="1" noChangeArrowheads="1"/>
          </p:cNvPicPr>
          <p:nvPr/>
        </p:nvPicPr>
        <p:blipFill>
          <a:blip r:embed="rId6" cstate="print"/>
          <a:srcRect l="34601" t="26843" r="22011" b="11859"/>
          <a:stretch>
            <a:fillRect/>
          </a:stretch>
        </p:blipFill>
        <p:spPr bwMode="auto">
          <a:xfrm>
            <a:off x="6124575" y="3838575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" descr="Swisso_F01"/>
          <p:cNvPicPr>
            <a:picLocks noChangeAspect="1" noChangeArrowheads="1"/>
          </p:cNvPicPr>
          <p:nvPr/>
        </p:nvPicPr>
        <p:blipFill>
          <a:blip r:embed="rId7" cstate="print"/>
          <a:srcRect l="64590" t="34627" r="14439" b="38432"/>
          <a:stretch>
            <a:fillRect/>
          </a:stretch>
        </p:blipFill>
        <p:spPr bwMode="auto">
          <a:xfrm>
            <a:off x="1785938" y="917575"/>
            <a:ext cx="13350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kinder_1"/>
          <p:cNvPicPr>
            <a:picLocks noChangeAspect="1" noChangeArrowheads="1"/>
          </p:cNvPicPr>
          <p:nvPr/>
        </p:nvPicPr>
        <p:blipFill>
          <a:blip r:embed="rId8" cstate="print"/>
          <a:srcRect l="33836" t="14481" r="32475" b="35379"/>
          <a:stretch>
            <a:fillRect/>
          </a:stretch>
        </p:blipFill>
        <p:spPr bwMode="auto">
          <a:xfrm rot="366843">
            <a:off x="5886693" y="5057468"/>
            <a:ext cx="2575432" cy="2575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69" descr="P:\Exponatec\03 Präsentationen\PPBilder_Firmenpräs\Meran\Holziglu 1.jpg"/>
          <p:cNvPicPr>
            <a:picLocks noChangeAspect="1" noChangeArrowheads="1"/>
          </p:cNvPicPr>
          <p:nvPr/>
        </p:nvPicPr>
        <p:blipFill>
          <a:blip r:embed="rId9" cstate="print"/>
          <a:srcRect l="19511" t="9276" r="19164" b="8424"/>
          <a:stretch>
            <a:fillRect/>
          </a:stretch>
        </p:blipFill>
        <p:spPr bwMode="auto">
          <a:xfrm>
            <a:off x="3233738" y="895350"/>
            <a:ext cx="1300162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C:\Dokumente und Einstellungen\lbreuer\Desktop\beate\atrio 06.jpg"/>
          <p:cNvPicPr>
            <a:picLocks noChangeAspect="1" noChangeArrowheads="1"/>
          </p:cNvPicPr>
          <p:nvPr/>
        </p:nvPicPr>
        <p:blipFill>
          <a:blip r:embed="rId10" cstate="print"/>
          <a:srcRect l="16925" r="13515"/>
          <a:stretch>
            <a:fillRect/>
          </a:stretch>
        </p:blipFill>
        <p:spPr bwMode="auto">
          <a:xfrm>
            <a:off x="4643438" y="3832225"/>
            <a:ext cx="13573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C:\Dokumente und Einstellungen\lbreuer\Desktop\pp2007\Neuer Ordner\ara11.jpg"/>
          <p:cNvPicPr>
            <a:picLocks noChangeAspect="1" noChangeArrowheads="1"/>
          </p:cNvPicPr>
          <p:nvPr/>
        </p:nvPicPr>
        <p:blipFill>
          <a:blip r:embed="rId11" cstate="print"/>
          <a:srcRect l="27708" r="20531"/>
          <a:stretch>
            <a:fillRect/>
          </a:stretch>
        </p:blipFill>
        <p:spPr bwMode="auto">
          <a:xfrm>
            <a:off x="3213100" y="5286375"/>
            <a:ext cx="13589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29" descr="C:\Dokumente und Einstellungen\codermatt\Desktop\PPBilder_Firmenpräs\Glasi\05 Glasi Märchen.jpg"/>
          <p:cNvPicPr>
            <a:picLocks noChangeAspect="1" noChangeArrowheads="1"/>
          </p:cNvPicPr>
          <p:nvPr/>
        </p:nvPicPr>
        <p:blipFill>
          <a:blip r:embed="rId12" cstate="print"/>
          <a:srcRect l="18329" t="8009" r="12022"/>
          <a:stretch>
            <a:fillRect/>
          </a:stretch>
        </p:blipFill>
        <p:spPr bwMode="auto">
          <a:xfrm>
            <a:off x="3214688" y="3832225"/>
            <a:ext cx="13573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Grafik 28" descr="DSCF0072.JPG"/>
          <p:cNvPicPr>
            <a:picLocks noChangeAspect="1"/>
          </p:cNvPicPr>
          <p:nvPr/>
        </p:nvPicPr>
        <p:blipFill>
          <a:blip r:embed="rId13" cstate="print"/>
          <a:srcRect l="28906" t="13242" r="40669" b="46875"/>
          <a:stretch>
            <a:fillRect/>
          </a:stretch>
        </p:blipFill>
        <p:spPr bwMode="auto">
          <a:xfrm>
            <a:off x="3214688" y="2357438"/>
            <a:ext cx="1357312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Bildplatzhalter 5" descr="P1030364.JPG"/>
          <p:cNvPicPr>
            <a:picLocks noChangeAspect="1"/>
          </p:cNvPicPr>
          <p:nvPr/>
        </p:nvPicPr>
        <p:blipFill>
          <a:blip r:embed="rId14" cstate="print"/>
          <a:srcRect l="23469" t="17793" r="21580" b="1285"/>
          <a:stretch>
            <a:fillRect/>
          </a:stretch>
        </p:blipFill>
        <p:spPr bwMode="auto">
          <a:xfrm>
            <a:off x="4663440" y="2377440"/>
            <a:ext cx="1357630" cy="132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P:\Jungfrau Masterplan\1 Masterplan\Präsentation\Schlusspräsentation\Inhalt\Mood joch\JFB_Sphinx_03_gross.jpg"/>
          <p:cNvPicPr>
            <a:picLocks noChangeAspect="1" noChangeArrowheads="1"/>
          </p:cNvPicPr>
          <p:nvPr/>
        </p:nvPicPr>
        <p:blipFill>
          <a:blip r:embed="rId15" cstate="screen"/>
          <a:srcRect l="42243" t="40134" r="24516" b="13188"/>
          <a:stretch>
            <a:fillRect/>
          </a:stretch>
        </p:blipFill>
        <p:spPr bwMode="auto">
          <a:xfrm>
            <a:off x="1767840" y="5273040"/>
            <a:ext cx="1353419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P:\Guinessbuch London\0 Briefing\Illus\JPG\11.jpg"/>
          <p:cNvPicPr>
            <a:picLocks noChangeAspect="1" noChangeArrowheads="1"/>
          </p:cNvPicPr>
          <p:nvPr/>
        </p:nvPicPr>
        <p:blipFill>
          <a:blip r:embed="rId16" cstate="print"/>
          <a:srcRect l="39793" t="7874" r="33288" b="53081"/>
          <a:stretch>
            <a:fillRect/>
          </a:stretch>
        </p:blipFill>
        <p:spPr bwMode="auto">
          <a:xfrm>
            <a:off x="1767840" y="3810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EA096-C1-033"/>
          <p:cNvPicPr>
            <a:picLocks noChangeAspect="1" noChangeArrowheads="1"/>
          </p:cNvPicPr>
          <p:nvPr/>
        </p:nvPicPr>
        <p:blipFill>
          <a:blip r:embed="rId17" cstate="print"/>
          <a:srcRect l="22985" r="11969"/>
          <a:stretch>
            <a:fillRect/>
          </a:stretch>
        </p:blipFill>
        <p:spPr bwMode="auto">
          <a:xfrm>
            <a:off x="6141719" y="2379424"/>
            <a:ext cx="1295401" cy="1339135"/>
          </a:xfrm>
          <a:prstGeom prst="rect">
            <a:avLst/>
          </a:prstGeom>
          <a:noFill/>
        </p:spPr>
      </p:pic>
      <p:pic>
        <p:nvPicPr>
          <p:cNvPr id="2" name="Picture 2" descr="http://www.swissinfo.ch/media/cms/images/keystone/2005/04/sriimg20050421_5707205_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375990">
            <a:off x="5177993" y="2382622"/>
            <a:ext cx="3589997" cy="2575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http://www.elternclubschweiz.ch/sites/default/files/styles/article/public/artikel/Reka-Ferien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418574">
            <a:off x="3609341" y="-327819"/>
            <a:ext cx="5401191" cy="252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Bildplatzhalter 4" descr="Hotel Pilatus-Kulm_by night.jpg"/>
          <p:cNvPicPr>
            <a:picLocks noChangeAspect="1"/>
          </p:cNvPicPr>
          <p:nvPr/>
        </p:nvPicPr>
        <p:blipFill>
          <a:blip r:embed="rId20" cstate="print"/>
          <a:srcRect l="17844" t="19887" r="28919"/>
          <a:stretch>
            <a:fillRect/>
          </a:stretch>
        </p:blipFill>
        <p:spPr bwMode="auto">
          <a:xfrm>
            <a:off x="1778005" y="2353733"/>
            <a:ext cx="1346195" cy="13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87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CH">
                <a:latin typeface="Arial Narrow" pitchFamily="34" charset="0"/>
              </a:rPr>
              <a:t>Pilatus; PILU®-Park</a:t>
            </a:r>
          </a:p>
        </p:txBody>
      </p:sp>
      <p:pic>
        <p:nvPicPr>
          <p:cNvPr id="2255877" name="Picture 5" descr="P:\Pilatus\Fotos\Recherche vor Ort\KRIENSEREGGG\Begehung Pilatus 137.jpg"/>
          <p:cNvPicPr>
            <a:picLocks noChangeAspect="1" noChangeArrowheads="1"/>
          </p:cNvPicPr>
          <p:nvPr/>
        </p:nvPicPr>
        <p:blipFill>
          <a:blip r:embed="rId3" cstate="print"/>
          <a:srcRect t="10153" b="47"/>
          <a:stretch>
            <a:fillRect/>
          </a:stretch>
        </p:blipFill>
        <p:spPr bwMode="auto">
          <a:xfrm>
            <a:off x="168275" y="752475"/>
            <a:ext cx="8832850" cy="5953125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455920" y="228601"/>
            <a:ext cx="353726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de-CH" sz="1800" dirty="0" smtClean="0">
                <a:latin typeface="Arial Narrow" pitchFamily="34" charset="0"/>
              </a:rPr>
              <a:t>Sommerinszenierung</a:t>
            </a:r>
            <a:endParaRPr lang="de-CH" sz="1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202266" y="1587229"/>
            <a:ext cx="7941734" cy="3557978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</a:pPr>
            <a:r>
              <a:rPr lang="de-CH" dirty="0" smtClean="0">
                <a:ea typeface="Calibri" pitchFamily="34" charset="0"/>
                <a:cs typeface="Times New Roman" pitchFamily="18" charset="0"/>
              </a:rPr>
              <a:t>Was ist das Ziel?</a:t>
            </a:r>
          </a:p>
          <a:p>
            <a:pPr marL="0" lvl="0" indent="0" eaLnBrk="1" hangingPunct="1">
              <a:spcBef>
                <a:spcPct val="0"/>
              </a:spcBef>
            </a:pPr>
            <a:r>
              <a:rPr lang="de-CH" dirty="0" smtClean="0">
                <a:cs typeface="Times New Roman" pitchFamily="18" charset="0"/>
              </a:rPr>
              <a:t>Wer ist der Kunde?</a:t>
            </a:r>
          </a:p>
          <a:p>
            <a:pPr marL="0" lvl="0" indent="0" eaLnBrk="1" hangingPunct="1">
              <a:spcBef>
                <a:spcPct val="0"/>
              </a:spcBef>
            </a:pPr>
            <a:r>
              <a:rPr lang="de-CH" dirty="0" smtClean="0">
                <a:cs typeface="Times New Roman" pitchFamily="18" charset="0"/>
              </a:rPr>
              <a:t>Wer ist die Zielgruppe?</a:t>
            </a:r>
          </a:p>
          <a:p>
            <a:pPr marL="0" lvl="0" indent="0" eaLnBrk="1" hangingPunct="1">
              <a:spcBef>
                <a:spcPct val="0"/>
              </a:spcBef>
            </a:pPr>
            <a:endParaRPr lang="de-CH" dirty="0" smtClean="0"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</a:pPr>
            <a:r>
              <a:rPr lang="de-CH" dirty="0" smtClean="0">
                <a:cs typeface="Times New Roman" pitchFamily="18" charset="0"/>
              </a:rPr>
              <a:t>Zu oft alles für alle!</a:t>
            </a:r>
          </a:p>
          <a:p>
            <a:pPr marL="0" lvl="0" indent="0" eaLnBrk="1" hangingPunct="1">
              <a:spcBef>
                <a:spcPct val="0"/>
              </a:spcBef>
            </a:pPr>
            <a:endParaRPr lang="de-CH" dirty="0" smtClean="0"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</a:pPr>
            <a:r>
              <a:rPr lang="de-CH" dirty="0" smtClean="0">
                <a:cs typeface="Arial" pitchFamily="34" charset="0"/>
              </a:rPr>
              <a:t>Recherchen, DNA </a:t>
            </a:r>
          </a:p>
          <a:p>
            <a:pPr marL="0" lvl="0" indent="0" eaLnBrk="1" hangingPunct="1">
              <a:spcBef>
                <a:spcPct val="0"/>
              </a:spcBef>
            </a:pPr>
            <a:r>
              <a:rPr lang="de-CH" dirty="0" smtClean="0">
                <a:cs typeface="Arial" pitchFamily="34" charset="0"/>
              </a:rPr>
              <a:t>Hinschauen, </a:t>
            </a:r>
            <a:r>
              <a:rPr lang="de-CH" dirty="0" smtClean="0">
                <a:cs typeface="Arial" pitchFamily="34" charset="0"/>
              </a:rPr>
              <a:t>interne </a:t>
            </a:r>
            <a:r>
              <a:rPr lang="de-CH" dirty="0" smtClean="0">
                <a:cs typeface="Arial" pitchFamily="34" charset="0"/>
              </a:rPr>
              <a:t>Kritik abholen, kreative Querdenker zusammenrufen</a:t>
            </a:r>
          </a:p>
          <a:p>
            <a:pPr marL="0" lvl="0" indent="0" eaLnBrk="1" hangingPunct="1">
              <a:spcBef>
                <a:spcPct val="0"/>
              </a:spcBef>
            </a:pPr>
            <a:r>
              <a:rPr lang="de-CH" dirty="0" smtClean="0">
                <a:cs typeface="Arial" pitchFamily="34" charset="0"/>
              </a:rPr>
              <a:t/>
            </a:r>
            <a:br>
              <a:rPr lang="de-CH" dirty="0" smtClean="0">
                <a:cs typeface="Arial" pitchFamily="34" charset="0"/>
              </a:rPr>
            </a:br>
            <a:r>
              <a:rPr lang="de-CH" dirty="0" smtClean="0">
                <a:cs typeface="Arial" pitchFamily="34" charset="0"/>
              </a:rPr>
              <a:t>AUFRÄUMEN  </a:t>
            </a:r>
          </a:p>
          <a:p>
            <a:pPr marL="0" lvl="0" indent="0" eaLnBrk="1" hangingPunct="1">
              <a:spcBef>
                <a:spcPct val="0"/>
              </a:spcBef>
            </a:pPr>
            <a:r>
              <a:rPr lang="de-CH" dirty="0" smtClean="0">
                <a:cs typeface="Arial" pitchFamily="34" charset="0"/>
              </a:rPr>
              <a:t>                            </a:t>
            </a:r>
            <a:r>
              <a:rPr lang="de-CH" dirty="0" smtClean="0">
                <a:cs typeface="Arial" pitchFamily="34" charset="0"/>
              </a:rPr>
              <a:t>POSITIONIEREN </a:t>
            </a:r>
            <a:endParaRPr lang="de-CH" dirty="0" smtClean="0">
              <a:cs typeface="Arial" pitchFamily="34" charset="0"/>
            </a:endParaRPr>
          </a:p>
          <a:p>
            <a:pPr marL="0" lvl="0" indent="0" eaLnBrk="1" hangingPunct="1">
              <a:spcBef>
                <a:spcPct val="0"/>
              </a:spcBef>
            </a:pPr>
            <a:r>
              <a:rPr lang="de-CH" dirty="0" smtClean="0">
                <a:cs typeface="Arial" pitchFamily="34" charset="0"/>
              </a:rPr>
              <a:t>                                                               </a:t>
            </a:r>
            <a:r>
              <a:rPr lang="de-CH" dirty="0" smtClean="0">
                <a:cs typeface="Arial" pitchFamily="34" charset="0"/>
              </a:rPr>
              <a:t>INSZENIEREN</a:t>
            </a:r>
            <a:endParaRPr lang="de-CH" dirty="0" smtClean="0">
              <a:cs typeface="Arial" pitchFamily="34" charset="0"/>
            </a:endParaRPr>
          </a:p>
          <a:p>
            <a:pPr marL="0" lvl="0" indent="0" eaLnBrk="1" hangingPunct="1">
              <a:spcBef>
                <a:spcPct val="0"/>
              </a:spcBef>
            </a:pPr>
            <a:endParaRPr lang="de-CH" dirty="0" smtClean="0">
              <a:cs typeface="Arial" pitchFamily="34" charset="0"/>
            </a:endParaRPr>
          </a:p>
          <a:p>
            <a:pPr marL="0" lvl="0" indent="0" eaLnBrk="1" hangingPunct="1">
              <a:spcBef>
                <a:spcPct val="0"/>
              </a:spcBef>
            </a:pPr>
            <a:endParaRPr lang="de-CH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Unser Vorgehen</a:t>
            </a:r>
            <a:endParaRPr lang="de-CH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5158854" y="233083"/>
            <a:ext cx="3796233" cy="376517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de-CH" dirty="0" smtClean="0">
                <a:cs typeface="Arial" charset="0"/>
              </a:rPr>
              <a:t>Sommerinszenierung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smtClean="0">
                <a:cs typeface="Arial" charset="0"/>
              </a:rPr>
              <a:t>Sommerinszenierung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4" name="Bildplatzhalter 3"/>
          <p:cNvSpPr>
            <a:spLocks noGrp="1"/>
          </p:cNvSpPr>
          <p:nvPr>
            <p:ph type="pic" idx="12"/>
          </p:nvPr>
        </p:nvSpPr>
        <p:spPr/>
      </p:sp>
      <p:sp>
        <p:nvSpPr>
          <p:cNvPr id="5" name="Bildplatzhalter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Bildplatzhalter 5"/>
          <p:cNvSpPr>
            <a:spLocks noGrp="1"/>
          </p:cNvSpPr>
          <p:nvPr>
            <p:ph type="pic" idx="14"/>
          </p:nvPr>
        </p:nvSpPr>
        <p:spPr/>
      </p:sp>
      <p:pic>
        <p:nvPicPr>
          <p:cNvPr id="9" name="Bildplatzhalter 5" descr="IMG_1018.JPG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04965" y="855009"/>
            <a:ext cx="286560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4926" y="4790681"/>
            <a:ext cx="286560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platzhalter 5" descr="IMG_1060.JPG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0447" y="855009"/>
            <a:ext cx="286560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platzhalter 5" descr="IMG_0939.JPG"/>
          <p:cNvPicPr>
            <a:picLocks/>
          </p:cNvPicPr>
          <p:nvPr/>
        </p:nvPicPr>
        <p:blipFill>
          <a:blip r:embed="rId5" cstate="screen"/>
          <a:srcRect t="1857"/>
          <a:stretch>
            <a:fillRect/>
          </a:stretch>
        </p:blipFill>
        <p:spPr bwMode="auto">
          <a:xfrm>
            <a:off x="3139945" y="4790536"/>
            <a:ext cx="286560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platzhalter 6" descr="IMG_0992.JPG"/>
          <p:cNvPicPr>
            <a:picLocks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82028" y="2822845"/>
            <a:ext cx="286560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platzhalter 10" descr="IMG_0999.JPG"/>
          <p:cNvPicPr>
            <a:picLocks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04965" y="2822772"/>
            <a:ext cx="286560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platzhalter 8" descr="IMG_0998.JPG"/>
          <p:cNvPicPr>
            <a:picLocks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138441" y="2822772"/>
            <a:ext cx="286560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platzhalter 7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de-CH" dirty="0" smtClean="0"/>
              <a:t>Bestandsanalyse</a:t>
            </a:r>
          </a:p>
          <a:p>
            <a:pPr algn="ctr">
              <a:buNone/>
            </a:pPr>
            <a:endParaRPr lang="de-CH" dirty="0"/>
          </a:p>
        </p:txBody>
      </p:sp>
      <p:pic>
        <p:nvPicPr>
          <p:cNvPr id="18" name="Grafik 17" descr="IMG_7244.JPG"/>
          <p:cNvPicPr>
            <a:picLocks noChangeAspect="1"/>
          </p:cNvPicPr>
          <p:nvPr/>
        </p:nvPicPr>
        <p:blipFill>
          <a:blip r:embed="rId9" cstate="print"/>
          <a:srcRect b="11298"/>
          <a:stretch>
            <a:fillRect/>
          </a:stretch>
        </p:blipFill>
        <p:spPr>
          <a:xfrm>
            <a:off x="206476" y="855407"/>
            <a:ext cx="2865600" cy="1869500"/>
          </a:xfrm>
          <a:prstGeom prst="rect">
            <a:avLst/>
          </a:prstGeom>
        </p:spPr>
      </p:pic>
      <p:pic>
        <p:nvPicPr>
          <p:cNvPr id="19" name="Picture 5" descr="alpnachstad_platzgestaltung Kopie_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10" cstate="print"/>
          <a:srcRect t="6036" b="6036"/>
          <a:stretch>
            <a:fillRect/>
          </a:stretch>
        </p:blipFill>
        <p:spPr bwMode="auto">
          <a:xfrm>
            <a:off x="6105831" y="4790203"/>
            <a:ext cx="2865600" cy="189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202266" y="1587229"/>
            <a:ext cx="7941734" cy="3557978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</a:pPr>
            <a:r>
              <a:rPr lang="de-CH" dirty="0" smtClean="0">
                <a:cs typeface="Arial" pitchFamily="34" charset="0"/>
              </a:rPr>
              <a:t>AUFRÄUMEN  - POSITIONIEREN  -  INSZENIEREN</a:t>
            </a:r>
          </a:p>
          <a:p>
            <a:pPr marL="0" lvl="0" indent="0" eaLnBrk="1" hangingPunct="1">
              <a:spcBef>
                <a:spcPct val="0"/>
              </a:spcBef>
            </a:pPr>
            <a:endParaRPr lang="de-CH" dirty="0" smtClean="0">
              <a:cs typeface="Arial" pitchFamily="34" charset="0"/>
            </a:endParaRPr>
          </a:p>
          <a:p>
            <a:pPr marL="0" lvl="0" indent="0" eaLnBrk="1" hangingPunct="1">
              <a:spcBef>
                <a:spcPct val="0"/>
              </a:spcBef>
            </a:pPr>
            <a:r>
              <a:rPr lang="de-CH" dirty="0" smtClean="0">
                <a:cs typeface="Arial" pitchFamily="34" charset="0"/>
              </a:rPr>
              <a:t>Das löst die Probleme der Angebotsgestaltung vor </a:t>
            </a:r>
            <a:r>
              <a:rPr lang="de-CH" dirty="0" smtClean="0">
                <a:cs typeface="Arial" pitchFamily="34" charset="0"/>
              </a:rPr>
              <a:t>Ort.</a:t>
            </a:r>
            <a:endParaRPr lang="de-CH" dirty="0" smtClean="0">
              <a:cs typeface="Arial" pitchFamily="34" charset="0"/>
            </a:endParaRPr>
          </a:p>
          <a:p>
            <a:pPr marL="0" lvl="0" indent="0" eaLnBrk="1" hangingPunct="1">
              <a:spcBef>
                <a:spcPct val="0"/>
              </a:spcBef>
            </a:pPr>
            <a:r>
              <a:rPr lang="de-CH" dirty="0" smtClean="0">
                <a:cs typeface="Arial" pitchFamily="34" charset="0"/>
              </a:rPr>
              <a:t>Aber nur, </a:t>
            </a:r>
            <a:r>
              <a:rPr lang="de-CH" dirty="0" smtClean="0">
                <a:cs typeface="Arial" pitchFamily="34" charset="0"/>
              </a:rPr>
              <a:t>wenn</a:t>
            </a:r>
            <a:endParaRPr lang="de-CH" dirty="0" smtClean="0">
              <a:cs typeface="Arial" pitchFamily="34" charset="0"/>
            </a:endParaRPr>
          </a:p>
          <a:p>
            <a:pPr marL="0" lvl="0" indent="180975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de-CH" dirty="0" smtClean="0">
                <a:cs typeface="Arial" pitchFamily="34" charset="0"/>
              </a:rPr>
              <a:t>ein </a:t>
            </a:r>
            <a:r>
              <a:rPr lang="de-CH" dirty="0" smtClean="0">
                <a:cs typeface="Arial" pitchFamily="34" charset="0"/>
              </a:rPr>
              <a:t>USP zugrunde </a:t>
            </a:r>
            <a:r>
              <a:rPr lang="de-CH" dirty="0" smtClean="0">
                <a:cs typeface="Arial" pitchFamily="34" charset="0"/>
              </a:rPr>
              <a:t>liegt. </a:t>
            </a:r>
            <a:endParaRPr lang="de-CH" dirty="0" smtClean="0">
              <a:cs typeface="Arial" pitchFamily="34" charset="0"/>
            </a:endParaRPr>
          </a:p>
          <a:p>
            <a:pPr marL="0" lvl="0" indent="180975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de-CH" dirty="0" smtClean="0">
                <a:cs typeface="Arial" pitchFamily="34" charset="0"/>
              </a:rPr>
              <a:t>eine </a:t>
            </a:r>
            <a:r>
              <a:rPr lang="de-CH" dirty="0" smtClean="0">
                <a:cs typeface="Arial" pitchFamily="34" charset="0"/>
              </a:rPr>
              <a:t>unternehmerisch tragfähige Dimension vorhanden ist oder geschaffen </a:t>
            </a:r>
            <a:r>
              <a:rPr lang="de-CH" dirty="0" smtClean="0">
                <a:cs typeface="Arial" pitchFamily="34" charset="0"/>
              </a:rPr>
              <a:t>wird.</a:t>
            </a:r>
            <a:endParaRPr lang="de-CH" dirty="0" smtClean="0">
              <a:cs typeface="Arial" pitchFamily="34" charset="0"/>
            </a:endParaRPr>
          </a:p>
          <a:p>
            <a:pPr marL="0" lvl="0" indent="180975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de-CH" dirty="0" smtClean="0">
                <a:cs typeface="Arial" pitchFamily="34" charset="0"/>
              </a:rPr>
              <a:t>das </a:t>
            </a:r>
            <a:r>
              <a:rPr lang="de-CH" dirty="0" smtClean="0">
                <a:cs typeface="Arial" pitchFamily="34" charset="0"/>
              </a:rPr>
              <a:t>Thema konsequent, unterhaltsam und einzigartig umgesetzt </a:t>
            </a:r>
            <a:r>
              <a:rPr lang="de-CH" dirty="0" smtClean="0">
                <a:cs typeface="Arial" pitchFamily="34" charset="0"/>
              </a:rPr>
              <a:t>wird.</a:t>
            </a:r>
            <a:endParaRPr lang="de-CH" dirty="0" smtClean="0">
              <a:cs typeface="Arial" pitchFamily="34" charset="0"/>
            </a:endParaRPr>
          </a:p>
          <a:p>
            <a:pPr marL="0" lvl="0" indent="180975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de-CH" dirty="0" smtClean="0">
                <a:cs typeface="Arial" pitchFamily="34" charset="0"/>
              </a:rPr>
              <a:t>das </a:t>
            </a:r>
            <a:r>
              <a:rPr lang="de-CH" dirty="0" smtClean="0">
                <a:cs typeface="Arial" pitchFamily="34" charset="0"/>
              </a:rPr>
              <a:t>Geld für die Investition vorhanden ist. </a:t>
            </a:r>
          </a:p>
          <a:p>
            <a:pPr marL="0" lvl="0" indent="0" eaLnBrk="1" hangingPunct="1">
              <a:spcBef>
                <a:spcPct val="0"/>
              </a:spcBef>
            </a:pPr>
            <a:endParaRPr lang="de-CH" dirty="0" smtClean="0">
              <a:cs typeface="Arial" pitchFamily="34" charset="0"/>
            </a:endParaRPr>
          </a:p>
          <a:p>
            <a:pPr marL="0" lvl="0" indent="0" eaLnBrk="1" hangingPunct="1">
              <a:spcBef>
                <a:spcPct val="0"/>
              </a:spcBef>
            </a:pPr>
            <a:endParaRPr lang="de-CH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Wie weit wagen wir zu denken?</a:t>
            </a:r>
            <a:endParaRPr lang="de-CH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5158854" y="233083"/>
            <a:ext cx="3796233" cy="376517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de-CH" dirty="0" smtClean="0">
                <a:cs typeface="Arial" charset="0"/>
              </a:rPr>
              <a:t>Sommerinszenierung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smtClean="0">
                <a:cs typeface="Arial" charset="0"/>
              </a:rPr>
              <a:t>Sommerinszenierung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de-CH" dirty="0" smtClean="0"/>
              <a:t>Bestandsanalyse</a:t>
            </a:r>
          </a:p>
          <a:p>
            <a:pPr algn="ctr">
              <a:buNone/>
            </a:pPr>
            <a:endParaRPr lang="de-CH" dirty="0"/>
          </a:p>
        </p:txBody>
      </p:sp>
      <p:sp>
        <p:nvSpPr>
          <p:cNvPr id="39938" name="AutoShape 2" descr="data:image/jpeg;base64,/9j/4AAQSkZJRgABAQAAAQABAAD/2wCEAAkGBhMSERMUExQWFRUVGB0aGRgYGRocGBsdGhoeGBggHBgYHCYeFx0jHRcZIC8gJScpLCwtIB8xNTAqNScrLCkBCQoKDgwOGg8PGiwkHCQsLCwsLCwsLCwsLCwsLCwsLCwsLCwsLCwsLCwsLCwsLCwsLCwsLCwsLCwsLCwsLCwsLP/AABEIALcBEwMBIgACEQEDEQH/xAAbAAACAgMBAAAAAAAAAAAAAAAEBQIDAAEGB//EAD8QAAECBQIEAwYEBAYCAgMAAAECEQADEiExBEEFIlFhE3GBBjKRobHwQlLB0RRicuEHIzOCkvEVssLiJENT/8QAGQEAAwEBAQAAAAAAAAAAAAAAAAECAwQF/8QAKhEBAQACAgIBAwIGAwAAAAAAAAECESExAxJBUWHwMkIEInGhscFSgZH/2gAMAwEAAhEDEQA/APOps1YWuokObAfJjjpiJ6UkhZBXjJGXsWJGMiAlTFhS09D1BGX73eCytQRzBi3b/veMsgvkrNN1XqYcxta7YI+ETQp0s6rdy++2/wA8doGSs+FLLM9ybdwD5fvG0zWZrOSH9fliJBklZKVOo5uzulvI+jxQjVWTzrZ2sS7F8N1YPFcpRIUkkFt3ONrN8hBEiSmWEGoFTiwuACCMP1IMG9GOM4klIJpGQ/1MAzJBK3BVQACXP0+UEajUbJYfT62zAq5oBNyVKAA2Y3/Xpj0i8egL02l5XClAkD6b/wBozwghyVnBuAX2yQcP6xXojUFghuUMq+XIucOw+wbQnpQohABUS1zhn9LQstbCJ1TFFyAdnLel3+8QNN1Ckp5VEPjmOeubO0GtLQhLpC1M3TIexy0UzuIcgoNJ3v8AS3SI+egVzdYWDrKlWuSb/GDOG6g+6VXGL53OA59YpJUpAKmdrOu/fJi7TScPMftU6f0vaH3wBylkOQpTOSyS56l7/SFuhmlalB3JL3JPTfpF2qmUuUkAYv8AGx7+cAaWYpFbkAP1SX3w98wa7I8lzixIVuxYls38oOlIUTUolk/YhXpNSCm9g/Qnv93hhM1mS5I3ttu/laM7sB9RPdTqBNLAAZJFmPa8QnahQGKbW2IDW7/eY0nmBNgGfBJcHADvmNrk3FKTyj8Xp1h4iF6+KKAFJDDqL9Mn94hJVMN0ip72Pls1s5eCNTqit0lgkbZs/Zg/pn1ijhEoh0hyCCamLMHwbW/tGvwpZKqWT7zkkEBT4bvEp2pCHZanGR3tnd4NVMAUzKpyos6i9hexVjAfzgMyRMI5NwxJYm9s2OHaFsL9VPVQ7kEg2wevXy+IjBNVQHfPU3HkY1OTa5NyWO5e3puPWCBZPbtft6jMR8Es1BNILkep3xnLwArUMbKUAwuSpz5m9MFa1IoD3ZnY4vbs+IWrSygcixL5bHkWt8YqQzPg89Xh+85fqYsn6tWAfn9e0D8MISD+Hbc/P1jJiRbmYl9nf5wr+pKWonKP4mZuuHveNaPWFD7hxbJ3AsfWKyssCzXA26tgQOhTElrnzvv656QzHzNSFLJZSclgpqe3K7PC/wDilKUtJVsHAHUuWO+OsEh6VFnNz1e1nAa3m2bQvlKFa2LWLi7M2LYuevSK1wHbeztf8NL978XT8xjcVezpH8Ojl3Vufzq7xkUW3Aa+UmtbFiNiN36g3iUlNRSF1gnF0ufjFOq0lKyblLm4/V7emcRMJFVmQ1xUfDJ+Fj6dYVAvVIUUpS5JDWYhQGdj9G84jQlgSSWU+G3wzv6wOuTLSDQupRyHcZvcByzxZK05LAMaVPcHYg36A4domGKkzSVEMbWbHnnEELmAAjq17OOYbDsX828oHmapImJFF22NrvkEh/j0yM3fxilHdFIJwG+AwPrDhDJQCTS7kbtk/CKDqAVgPc229C/r8o2glRICgSAHtc+TwNq9PSpKi4zsCcgjPrh94Jfgxel1F2CSQ2MXF79HL9/lERowCvKgA7HZt3Ivv+kQqdaQ/wCE2AJI326AhXl8jNOBLS5SpeXxtkgE2xt8IMuAmqXWEpakEjeyRTd97ARpSEIFSVoCil7s3/Fr/WLVrQtMtYCxURyhy5U5y9/MN5Ri9MhZCmfmJfLXxbbsMWjOmRT9Uk83Kk9GYP5f2EFafTyliyQCz1JNsPthmjWumDl/yyFOXADYLXJvvn+xiuUKeZiCkYI64284fwVE6lIoZiX2S1Tjf4+RhdJl0hViDU34UnAy/nh4LLrlhVKSPdwSbHIfA3xC9M8AqDC/TawuCWL/ACh4wC5CCtwFBNIBJbNwzkYhiZSXLG7Ho3l5W+cCCYEy3Dc2SACoBzZgpzt8cwQhaA5oIqDhxnox3+juIVmy7E6CTzFVy2w+b2MZq5wF6cCznL9QNmi1MxIRc33Yt87XttAfjKqdnH+4gWdwSGgk5NSFy60ksDmzt2bd9/QQWmbLslKnUkbHt1ewtv07wv14KnLn3bVE+XpF8iRRKCgU1fy4Ni4xvnb5xXrvsw0sGsKKbBgM28/nDGVMKveJP8tLfDY/9wLMUVCpCXUWfPxb/uCZanQCUEHqCevn8orLrQVapXKbPY5GL/PMXHTmlIuLXex+piqZMISOYFhktbD94L101JCUps5Z2t6XeM6FU3SuhVy1lXsHwNruBkws1dRpAYnY9bd7v8oYcQIDJ7O5Jew7wtl6cVmk3J3ZtiW+cXAJ0ZfJCQTgEPYbkC+D94oWjmcs2b+fx2gniqTSgDY3N/izP84G12lIYB9sgksG3G94W9pF6ZDMOt2A+QYWhdrFMQxZi759Pt9osGp/y1FNiCBfJ8+h+jxHTagJL3JcbY6Dy+EGgYaaW6LAhQJJLMo2e+3oeg6mBUzU1Ld6vIXbaGcgPIBAYVKcg3J79cwoSkIcKNy+X7H0hqdv7NTFHTS7fm6/nVGRHgKT/Dy2p3/9j/LGoadPNuIFfiMWcOQMDJwC42i/S6gY8aYk2ASyW/282PQRLjEkhZJAsSArfrcuCT8YjwWcCulbEMW5iBYXYBrs+YMujMUcJUQpSzZn2ST6YGP+oEXOKgEoBSXDEU/Kzkm1mhsZjgBmy6VMGS1NtwzN1v3MIjNqmOAUgbJFg1w9w4cjLRGPI2ZHhASSpQrcEt1uAO4G7Zu3lTp0jnpV7qTgGkFjYly2CGIjes4qCtQvcbgv2IB92xbr3g/TyVGWVKpcpISMsk2AuXc5ffrD5l5JPSyFLUXCUm5fttYNjzgfiAClpBcjACRY7O5Bb0B7tmISeIqsBYbkBhjB/eHEnT0lKmAUUsc73DDrYY6QWzHn5UTCeQpxd1EAZZ7Mz9sfKGPCpJmIWShkndmcixqSc4+OX2o0OnCKSsBQUt0pAx+EAgufUks3aGvhtUkqBzslny5xt5vDyuwGmyilLOAHG1rY7Dv1+sNPrJnMWSSLdCA7i2Ni2LfGIameyHLKKSHta5vjG2ItkTAi6iC/MwYhhawP39YiwKJupJLklKewP6Y+e8bnNQKClLOObye/x6bxubMSEu7Au29/Ntn+IhQNWlKyHV0azvbAHlvE+v0JBeoISwCXfJaoPsAAIo060hRJUQfL45LRPVS1qJYKZJu3qdz5kxHRWU7lJazOSfhGs6I+laFVKK1hAUmpwE8oJN3fLXYA5AF8y4vqiVykoUQlUtBpL8tKQAL8uAMWcnDRDjmpUqVKIUOaWhJJZiCkG72BqS7xfNMuahC8LCZQSlKgBYKEw2G6paPS0Xj45Zb9muHmnjlx9ZdrJbhClL5mYEPgmprAMzDPbygTUpISSVE77MPtoYyFmZKWCSCFIuSzAApyelhE5ukCRZTcvYgtuSbDLv5xl8o0QS5RUKAzKD3N09z03+3g7T6SgYd2S7Eukg7YyMg7dCIC1emI7FjYYJvjrtBWjVMElAJuSGe4ObNgWuCT8o1gQVJpmKYgC1gGJcZHyt5wUnWJVZqfht29YrnaZIUFMLm4F22ObC/QdY0tIZTFyz+SXcvGft7UlS5YCb2dJBO5JYvbt9RENfqAyRlm6MPIlsnu0WzRZIchh1B3DuPJoyTLZSnFk7tu/lE5XRq9TMISSaVLIVYkFnt0bYNAekbxEluttv7tB85CaTSpwRcqcDyAIIs+fOIcPkqfmQlsgkf/ACawbtFb4CM9IUUm9zhg+PV/WNT5ZJWLktcWHzH9t4nrVF0kF1P2x5HEEyUuikNUq5AIDdA5e99+hhdDQLTpaUbMKnBuT6f9+sQTKWApxzHqA+LYNjYWjok6Zk7AtZybPku1y0CUAkJpDn9Lgkvf/qDY0xqdMKU4c4Dk2He7P1hDxBKysFI/C5cjtsW+kdD/AA4KFJKrZBSb4ez99hmCDwIKCSGY5qSMNZj0AfObtDn1A32clq/hpdNxzAMzWWR0jIP4KAiSlIdk1C5P5j3jIonmnFUeIVKURY9WJcthr27RDRpDLCQ4TaqgKY7EAnr8oPdFKgaThncMcEsfMxE8VFgCoEFmDAEbN+5f1iN3o+l2mkZrUXUHsljYC/n2az+ZgfWTJaU0skAvaxVbDqLk75btBWmmLWalIKUuEkA2yBcPliPlA+unCoup1PZNxbe9wCQTntnEEIKtVYQXXTjlZwxtZhanzu+IdSSAEJJJKm2Y3LXsDjqIQaaatSQhkqcmp2pABDFwkMMjLND3RyyVB2Uf5XIBfvjsOrQ7JvkQJp0p8MBiFpNw1z1Hw/WGsmSoiWoi5Lc2CACwz0a/WFul0xqClNQFXPKT7xSKgoG3e0PEy0lJCAXChdyAbMzXG7lh8BEZ3V0YPi2oolFmCnY2cC7MDvZ8RZIvs/QAEgb2qxt0gLjY/wAlTpuFAO9wCN/UiCdBNPhgqUaclhcs7/04F38oc/SSxUspQpgmzqJIdy7m+PXtAvih+wvTZm3IUQXzcW2gz+JqStrAu5J6P2cY28414DpUBSArZyR6OL7dIZl8zX8oSrG4yDuXFwCPL4QqZPikuzsQE3U3RiQNrhj3hlrtGHZiFBiCAWIYNYnb7B2Q8RmEzMkDYbAXdvWHAtnatLkubEsC1/7RboEeIo9Gc4HXEKFA227+r+uYM4UpXiJCbkhm+NmNuv6RdnHBOyTwdU/wJSSBUhJdT2bOxINiMQ3V7AL8RITNQKEl/wDUOb2dIJ5i/YQfwbQq8ZJTmW6diWVzb2yDDebw1RmElKl5Zqe2b/JoqwsOY891aVShNBVcEAlL3PvWfzjXDAuck1EAJD82Ttt183MHca04kiYZiSRW9OHdIAxs7PAnCeJppUEy6SWTbDbM99/pE5zkYXaufKBCy6RkEMonGzdXNoFQDYElTuGBY2Fveze7XwesXaipRWAfezthIA36wMrTFASTm9umPqFA36xKml6g1KSQQcdWbNhZ2z0gnQoLF2AVUM/d+/7Rrh06pbuLKIBP0vnPnBRpUrA5RuLZa49PnGduqEVILpa3ILvfFXyEUrBSpwVknZwBnfJb7tDBWoScge6KWwzMPlZrwpny5il8til6ybJSxtn9H+cHZqNYHCiXDWGLq+zBMicUpCSohtnJt6HHaKESFEXcPgsfTy/doIkSUpJdW22e/TtFdQlWqSLEuCBa3wwbQTpJiAEpchWCW3/3O+/SKJ0gLU4wCwt37kOWP3uXptDSxXkljez+R3by2g2DCRIBT7zl7PnDXAsb+UQ0mnWmYS+e/wDeM0iErJCVEFL4HV+4sC4g1CQkYB3vUPiSX69PlD1s9qJsuosrlCew5vpc9InP1JuNsG36xZN1ySwHpi/20BDWVO7F1EC93xkWiZ86DoeCTwZCDffb+Y9oyM4LpHkpcsebYfmMZFRLz3/xyipaamAcl2YAE7sxZsiJStbQkclmpBqSp78uzg9938oKncQeWoAEJqII/EeZw4JdiPSCtLJQqWk1kEqCqAmon+pRO2cFom/cBU8UUSpIQEEgXVliX6Zbr36RUkuVORgkhw4O5HmPXMbEwpLlJquQog2+AvkX69o3p9GBOSCFKqQTVcXB6N5n4wcDRZpdJdSw/V3LF74BsH6x0egmFaGpASm3UvnG9ni5fBjLAUJdKSDcAFJ8jjtA6gpKk2UAS1wpOXGXsb58+8TldixmmQkCYouCFKDML89Vsl98fKLVvMS9NIUxD3JbLpcBm6Nt5AeXOvMFVI8V6gbEKSlnP4vLz8otBKke8+TzNdnBD7JN+r4wYNXezD8fNUoh7O/rUHNrG5+RiXC6PCSw2dySSVXDNhhj4+keLzwuUtLDkSfNw5fs97GKuBSVBDkEMQz2yTfDnYd3jST+UQROXWAzArcNtuLBt72tE5C3CS4Aa4BGWw2xi7VLlmop/AWBdV8HcFi5PwEVp1c2lKVLulNAFzTgjGcDPSCwxGk4J49XhzEupkpCrB8Dd8jAHWKNT/hVrVLd5TNe5bfYgHeFs+bOlrSuTMpFjSC3MxSbH1+MPNF7TaoDnmE7NWSe7UF+kOHwFR/g7qmuuUH7nbtT+sMeF/4aT9MvxVzJYpDEAAggkWDpF8XzBMvjuobmJUGJBe/1vB2k4utYTWlAfYu/V+YlgWi5CzsktMuHapGm1Sqn/wAwAikHYADHmYOPtMlOrkooK1TULIALkKSq7WfAI9LQunvWZwceGg8wexLBNxhiReC/8QOISE6eQpMiiakpmyVimql0qUWDli7Hu0VlLemeHkmO5YXe0WgE/UhBeUFlOwcE3w93I3i+V7FypYcKK1EZKUC/alIPxJxGe106jVJXZxSq27KMb1PH1kJUl0uHCVBJe1mIcGxdhhtxmfJdTZ+Puxy+r4TzT7JUJV1FXUAfbwk1s8Kly6nemp2A/GUZJs1Cg3lD6Tr1n+IJUCJsxacmzgJ67PjNo53QawJBQUvSmkmuxqWteG3FNuwMZyzW40a4PLSSXGCTm72YsLq2Px7wfqUEVhLMQzvawf0yR6xDh2p065akzKUl1cyV0kmokA/hUGLY7veCkTdOuRTUQpUxSXICmBJA91mFk3PpE2bIqBCveJJSGAfPkB0eDNZPBQHDsAb2B9dsRVqtNKlrQgNMKjSEpLKz7xZ6b7eneJajQFIIILFT35WFnLEl/wBvKFoK9QkKFz1Ybbb75bteBZmnmJDp3LGnN736QYqWZg7hIvt8OkYnT+6CE4YupDW3IJ+sXITWl1CCORL0sQ+Cpjffb6QZKlqKCVvdgw2bv07RZw6QlNnRliQ3RrM9tngvUNR7yS5LAPg+QvaHZJDU6ZbJ5EpAZym7k5v5X7xYvWcjApL/AE3uD+sRk6N0poLpVsl6rhx7wbH2YZL0CAkcoluz0scWvcYsfsxFp6IJiwVHKgOgsHLC726wToOHBPuJJBL5Jue4x5v16mOg0pSjZ2ZnZu/aGek1KEqDoJKsbnswyIJyNh+F6ZQlJxv/AOxjI6/RrFA5DvkXz3jI0mJPAOJzEqUoSzypa1j5kU49X2eF41ywqxYB8O/w3wPgIu8GUA13U5KwQLVGwO4w/wBklaTTBUuYyKzsyt3ATYXXvfFoV4Ss0GrWupncAm4uQPezffr32gwKCJyKjcEv0sAoltz7wgbh/BaOecClVwkFmKnAaxez3sP2Z8O0Y95dKgC+SRcXcKF2uHFtsxnbJtRglRCVKSpVIyFFLKckpYhjcC9J2MKuL6kqbmIvYOQwa2S5ZvK0EcRnlSWJWEpaoEcqbWboXJDW9QYA1nh0MVPSzhN7E3zfDZhYwwpmJl1pSSRZQADlh1Y291oirUMCHJCsPs92+cVDVDxKk8oUnLtYkpsRvcH4wVxqY6/DSTyiluhFgcOCW7NhmjW3kk1rapiCSFN/KznvUbwPwbi5ZSphKxSRm4NlJI8ikiNaaf4bsoB1HlZyynu5IH4jb4ws4egqqSdiXGO22P7QfBOjGpKUTCzKmhUxmsEkhKHChdRKXHQENc2H1SFeIWIcqOXe5e7B75Ft4ElIXQoA2cEnJASlgCejHA6Fng9WidZcB5csKzdRFADDdiUnyBg3wYeXOZRBNrkj6X9X+75J14BIoe9ikl7mwAa0D+GVCqzuxbJccp+bfWKp2lUgAsXDNcOCel32B/aI42HQSNaQW8N1GzG6XJYOXO56hsQ74eguKveOWJKRfv2844PSa1ThMtXOssbm/o1LY+Eeh8ImEApylIBdrnp8WJjbx43tj5cv2uhkaXxtNqwkElcspt5B/mCMQlmT/wCPmS1JlJCCBISlNRUSlFRdSmdgkA8oFs2eOt9i3UharjmUOzBR+Mc77HyqdYlAwnUahx0PhW+T/GOjCTVLL9rXtjJWmZpwoMpUpIVZhUCHYXa6v+44KX7RKkqVJUBQlRYtcDbyuXd9zHpH+IyaZ0hRff5UmPLPaPR+8uzkggb4KTtjlBzGGU3BLryUSjih5g4crKrNYFsNnG3RoBXNqmTSEhlEAN/SDYCxz8YSypisfbwdp0khWWc3GHYAZ7tGXq22jqJbGx5dhv3Ng2Yrl6ZVQbHWCFIuyrE5EGIQxCQkum7Nc9ydgG3hkF8MomBSVEKSQxHUfXP3eGh9o5qgpK2NWSbkgNZ+lh84oVplVAsM9H+G/wAYsRoUvcPud+r2B6CFaY1PF0FAQUlwGBB7vYb/ABEHr4fIepK0G4s/Nnorm28toV63hyClKpeSoAPcqLtYC7AbmM/gJgmVFIASW2OA2Ac2FnBuOsLWz2aDTI3pByx8vkIt8NIbfyAYH9LfGFUifMKkkBCmG/vFurX6W84baXWS2DqD9GI+RuX7/OI/mhitOsEkjD2x0c+fWMnTS55QQR+jt9O0SSUsCL+ez9iIE4m4LlwzMRn99/pBrYWStWUjzYfK9hfaD+DcVImsHu+bs2427ekc6ZilJURhnP63PZ9+kFcNUCUqpVSnJLXf7f8AvFyaJ6tpNWKBfri+53jI5jha1GUk+f8A7GMi/YnmE3h4mTFKT7iVfiBAcEkhJBubA2fIgiYusqAYLKWAUE1MAf8Aib/LENjw0pN1c5BN2938LmzpBLk9j0gOXMRWSlRCFH36FKVylvdJDE4YsM94WV0egpXVSyQCCzFyA1wQksQGYPi2Q7QQdWUAEEAJawbIPycnY7CJ6SUlU8BIcqd1EWtykNgWf7Z7NTJFXK1lWG3wBe9zE2y3Rh+J62ZMUm9QchJYAEAbAM1iMtnuIXaThZUpQdqmJVc0u5Ic2LWOHzHQjQgo5EA7grBTsDh33Pfzi7RaeYJZrSTUXuQwuzMnAA3ibdY8CQh1HB0PSGZKQGLBViolTgBncBhcl/Sa+EpUtRc85JZI67U+lrtkbCCpkgJVYCk2Ub32Ljf0vmMkTarJu5N7MPXvETKlC5XDQQogtcAKp3vgBgN7ZEVztKJJqTQE2BKveKjcku9gD2zDqaopJILUvTYkm1irbvYQuMpSyaibMXsx3SGNzc7xUoWaCWVlKkpsRVezMCQwybhgN7dA1vEFpE57kU5KWOGU5Nrsfj6RLV8RVKSjkNRNmIGAbEnq/oIH1AEwoqIco6ilyTa7PY/KHjvVC7VypYYJPqLbhu4uCIT6g8q0qFyzGx/4tfb69DDjUaVZZyguPeUQ5zhL22v9YG0FKrpNaU5YY2YflJItbr+Uw8eRbJN1XwDgwQqtwoYR5bnOWt196OolT1Sw5ekF1AH0B++sB6ZAAvntgYsB0Eb1wUlJSGcmzqG/W/nHXrUedMrn5Lk9K9hUf/iJ6G+PzOfTMDy+ATpGp8SX/mlcxa1EoHKZiab84YMkuR1xD7gcijToDHHXsO8GyHdVjkb9n/N3iLlZXoTGaede3um1NSFzCikEsEO4cdVC/ugescPxPT1GWcpChUn816ht1SbnqY9U/wASJLykm9lA58x1jzhUsKJScH7EV3HJnfXySuX41OkAgS5a0FuYEgpJ/lADjyeF+i1tFymxJ5Ti5wfhHS8Z1ACpc9CQRSEqSAwIZgRys9stlo51WpK1EqFyXLAerCMnXXRStbpVBBpU5LKAutHRSVYUl9lOfpBWn1UpbhTgg2t72S4Bx3vHKydaoFIAYOX6t0vaDBxO4Gw7AfFs9j5RNx+h7dDKlL8QgAKGKScb4f5iLNStSC1Dhsg2D9b/AF/tCGVxADBpe0GabXKVZ3fcKOz4fBxE3CjcMUkCqpRUbOkps+zU3baLU6KuUEgs9yUi+QT9dztC6RpgSVKUphnpcsXJF87Rfp9UyTVyin0DFgbd3Hw6waKL9J7OqCisORvzNUQzVDJA6DMF6bhBQ5Wq525VEdL+T/YicjjyygJSAoC21RO7288Qm4rOXMOFJIAFQNjdxbAicpb0vgzOtFaQki7Y7dj2gbiM4qKjVi4bsH3OGBt2gLRaWWQpcyYm4YOq9xsLAmz9bRpK/DcJKVsT7p/MNwBYMSwFujmHILtFGqVXQCAC+SBfue7CH3CNCFIU60gEhx+JiCL2drmzkbxxWu1I3L3set8/f7QXpeKrsxvZBIDljnGTsDGkienpug0SRLAfD+7W2TjljIJ4RweSZKCvxVqIJKjUHck42Gw7RkXwNOK43xdIEwJJBVsKSUi+9gHYixZn3KYWa2WVIQk1JsFAEE9WNQ5TU+NuzFgF8SCXe9KnskEBiXcGxJPpc9YYSOLoeXLSeRiSWAAS4LW6qUeVrkjeIsNfw/XKQkrUgjNIDlZYB3pcpze22+93BFjUS1aiYyUpUwAPMet2YJuMuX8oD1PD1zJqQlbSkCwvgnmGQXNzYNiHnC9DJlCVSgLWkrswYFTMpSRgh2BZonLGToaValJXNeXVTcAlVhYf8g7tvn0YyNIWcrBPXoPL4QPqPEJCyJeWUbJLC5KXLE2V087wBq+J0qKUCpII5nOSHuSLY37ttGNlPoRr5SQVPTcjmJV0AN8Hyt5Qt06rHmSkpF0A2Ie5ukCwawL5ijX8UKgAUlBLEAkEYbp9tFy9CmYqlJTLdOAc2yCbMe/eK0SteoqW4EuYhiOYA3tysTnPfdoH0+uSRzFNT+6Elwc3cGnuW8oYSOFfwiEzEolTEquVFVRBH8lJAbFngWdxfTINPh9HIZR6+8XLPj9su/YCpemRMm1IdK0+8/XcEO1nv3zE9U0uYEoSFPLppWyRUVB8WSIr1HHUoQmZKQFVFyKWNrXIGRjB+cVz9UuYtK1mmmyEs6ikjdJw2PjF4Y2pyzmPYjW8JVSDRJuQ9C7pH4vWN6HhKUgISk01fiupRL3UzX6Dz6mJStS4TOWnlrsyi4I7eue9oYabVVAKUWFXUABid/UfYjaY6jl8nk979laNKKw4IB+o/wCxDVGgSpSAAVG3fv2LwFO1yCQJZJNVm8upyX3gzgZWvUpCwyWKqi7Ef7R5j9ofwMJJldPS9PJaWkX9c584lpx71vxd/wAqe8aEkAAVYDZI/WNadAdXNv1P5U94jLt2zol9upJOmV2D3c4L4ciPK55duv3+0eve1WmKpChcuCO927GPItQlvTEaYuH+J7LtTokXPhqWVqcgKNI3Nhd3JPrtCTXSy4oQknolyz9neOncCxYfMfdvlBPFNcmZKDpcpIfFIYMLG42Jzh7sILFeHyyzVcXJ4ZOmZSUh8kMX8s+pEV6rh02SRWksr3SbJPViLftDwcVSgOlBBDB7gNn8IdXwaJcX42qbpxKUgJCC6VUqCsgtc9FH4wrI6CfS6pKSWL2ZsFt83v5ROZTelx5Hz7g/GBU8NDsCpSjf3SLfG8XJ4XNKwklSVPd0lwM3BYW7sIkaEI4gpkCqgJc81n89zb4xTqfaJRcEuOjN326ds9oc8Y9nNTSCigpBDhJFSuiiDnyf94W67gQHuImLUTbkL7g2FjdsPvEzWz0eezXtEgIpJZRd1qDkkkm5Y9TcmGY1IQ6UFKgXdPKp7nYElt44rQykolqK0q5rUnNiR0dn2gzgfEkSZ4IQWa73IBFwUqNw3eHcZTmRvPQD78sB8NjzY2/WKkaIUgB2dn3A9LR03FOEqCRNRKTSQWoJulgRYe83UP02hRpJllLKlkE0lJu2HpAvjZ/hCs0ucuRkcEmKmKlnCSQ4a5H4Q/dx8Y9E4d7GyJId1LXmkswsHvlnDfERrT8RoAVLlCYKUhwaJgdm5V2USd3SdmtB3/lFKSTLlqUvAStBSyv5lEMGd8ns8OUrHSaDiAEtIqAazesZA2g4VLMsFYClF3IsHc7RkUh4toNIuYaE4CiVKIsA5d3Yvb9WtDXgfAlKAIZLHH5iHbly10jOWfvVwqUayPEILqBBApGWuSXLDdm+Y6bhupoQVTplKiCX/GPw9b4sGvEnIq8JZmy04KqgCUqIY+7QlIJVcG4Iu5LZi3V6tCFUKm0lwUuhQBThN2KQ9JFz3jeu1R8P/LUqks7gmq29J5RkE9XbpFSPaLUacIMtEh1AkMlTsksFVOAXL3Dtd2xE8U9rNZxuSlIVOlrUauUgczUg4pILE5LG4ybxzOl4iudqUVuQFFSQBVcA5xSGZybWLg4gSdpFqW67u+FOLubh3+94xPClKIUQAOjkWZw6QRY2Dxfqm5yduj457PTJszxpagjCgJgyACDZAOdgw+kJeJcMnoSFLCSoXKkTACHu1BZabnAH6QTqJks8yUmUlLMUKLCwYqCncllDIcjeKZnE3YAqWQDlRO42wPgIJizy8s+C+XrJ81C0KqUBhTktdg7Fyzi189oJ02gIYrJSrKQGKge7puOo+fUrSrmTSWUEhLP6kj1Z/rBum0yUKJqcksXyf2H3betSMr5bYNl8ColFQ5dyHJWA53PQdOo7wv8AD2CWUq3fzO5ziGknXpSFG56hJsro53blxA6qrlTJUobd8Mdm8oNoy5imboZisAG+B8YYyOFBKQSSXDt5u+b/AIfnG5GiASF+IE7XHe293fH7w48ZNHOQHDC255036O+eveK2j02E1iEy5QpAADEs2cZz3hl7IqVMnKVcB2s4DFiWIB/MHdsdrLtdpzNTLQki6iTcYCb48wPWOq9i+EFCQ1J6qs73PV/dWkehhN8Zblv4dTbr8/2jNMBUv0O/Rv0jUwdW+/8AdENKOdWLhPTqr+0ZXt2TprjEhJlF7Bj0GxO4PSPHNSm5BHYR7RxCW8s/CxbNtm69Y8X4jJUlagyvePwLkfX6Rri4v4n4VDFw7lqmw1/3x+sVzxR3Te3b9R92gabNUCXJCQAd8l7/AKRV4hUlifPz236tff6046lP0aJgdJZWAHBHZgSx2tY9HyVmt0k0qIIKjYVEl9gbZGNxB0qWRUKXBAF7bvYC3bpfZo3L1KgAFALAaynDf0qHMnGL5xtC01x8tx43+f6a0nCpgllalAB7MTWbtsXIBOME7DMEo4TqReXNVLBSP9Q+IVFWRuEgPckjo20Ur4MnUMEqWm/uksrNyz0Ly75sXZnh5pNHLUgBa1FqalMzqbldRBPRh2szxNxdeHmxv6uC1UiZJpdYUpzUE0+CRZuVC1UZz8mvGKmS5oWpQKFy0h1MykPcOfdIIBIf47DoNN7JpmIQalKKSWWFXsSPeBuQX8i+IlqPZrVgBEpxLDnlVTcm7mp4nTbc+riNdqFCXSDpprqOUqTOT3UUEh2N+ZXq0W+y/sXM1U1KRUhBF1GlhZ7cz77x1mj/AMPVIFSpUpwbAK+oAbL7x0vBNAAspmy0oliWEgpJCgUsAQWOz/KKmKbYA9otVJlLlSZRnFUlJSqkAywGSAFKbIY7FnNoolcSQRzS1EWDkCYn1Ul29QmJ+22gXOmpXplKSpIYEp5SBh+V1efleOe1Go16ElStOlZSCakFSVnySxfrmFearejSZwXSzElCKkc1XIs8qjksSWN8OBHOcV1+p0CmRqv4gMP8uYlVaU3vUHDhjk4u0MdB7RzSk+IilRH/APNRIHdUsWv69o5XicmfPnqXLlLDrJq5gT3Luw7NiDQuXD0fgXtkhchCgpTF8yr2URemYxxtGQBwPgKvARUgA8xLGzlRPQRkCduc4npmWFylIpUSxJZmUQLOWfO3lCsSFuUFQSRcsyuWzqGBdyz9Ml4ImS5jzTSSx5nF8uMu9jgdYivhk1QSlAaogVAY/CWDMXqHT52rTL2yprpeISJUopl1qqLhSyWsGdaaveLggJYAM77b03EJKkBCSCkFIC5izygA1GlJUSCq73wwhWPY6Yoc1glgTsjIZR2vYwVJ9j1gugc1QSQXBTyvk3DpS/YQeuk3Lfd/Pz/CrWOGKFoJtYFjYO4fKWZ8Xtterh2mKpiQtVKXvdhuRzbByB9Iu1HD1sCuXMFWLJUCHuXCnDPdxFH8YhJe43chjmvJFmbY9YE9dOlT4aQpgGUHz1A947PRc78pu0Cr0UpQUWv/ACEAMAxx6l7dHYwmTqxVzKSvq7PsDfJYg/ODDrkqIdKXwXPvW3Yvn17Q4WVDamQgVGWQlvg9mY5yRF8ssS5chTF7uMXPS+LfoS0rlAnlQR2pOCzjJ7j0O7RamYgJPLSWBSySH3FugDfE+cNGc4AKMzcks9mAA73L+b94M0+nUoup3exx0zbPaDpcqWokqBKgLsenQlmcdOo6Rk2YGP5Q/fzbZsX+tonS7OFU3TJSHN2y5Pwsz3H1gTWaorXnG2wGLet4HVqwUikMHuOj3+F4qnTGKTfJH3t9+cUw+dQ24ZPCZqLOV8nkSR/b0Bj1PgAZD1JD593fmNwo9R0+DRwPs/wQFSFlSnsae6jS1hUDSon07R6hw9xLBDh7soKcP8Pg1oVdnimo2Zgf30/f+6IyVjxDzD3evf8Aqi1SlfYVFcsq8UY90/m6jt3jF1rdV7hwfjsX6n6R5VxzT0zVjv65I/SPW56CpCk2uki7tcf0x5h7ZSCJpVYhTsxforPQ1hu0a4uTzzeJAo+4MMCfj55xAk5Tk7uANsdPNoKnSFEsAXbf1YjtFkjhRUulVmNyNg1z6b+pNouOHL6FqNIQLgsRY/feLU6frnYt6ft8D0h5/wCMpJYFRAuGLEEgAj0q+2ECGVbqD+uM9bt3Z8Qy1Ven05UpKCzrLD6Haxckem7GGWq0pAJDLYFyqxAPNMYtygKUHVc8vawmmsq9wA7jLDN9sgv0vkw3maflIDKBSFEGwslW5whK1q5TclJ6ElVeF0V6GbMlIPhVJL0lRHNyKKypZINCAK2DOQbno40XtNNCVFZrKgpSElhSlJJqWQ1KSkhhc2PlGtApK5RSgGlKmSlQD8ipilqWMvSFJpNlPdwYnqeEy1VBIJSV+Gk5XMKCVgFTBkFJUCf5QcPVLSa/p+fQ60PGZU0hIUEr2BORZym90upnLXhp4J6xwB0y0KVNQtOyaCk+HKSUopJOWKWYWwRZzF0uZMRMANYWU0zZ0yorZdKwEgMUqZAt+EK6mBpLn/V3XgxBWnScgRzSPbBMtAAEzUFKimZNYBLkqouBuaRYMHAMP+F68TUkkMQSLF0lizpUMgt5wcqmct0xXDJZ/CIr/wDES390QbLnIUSAQopsQC5Hn0wYnTBuq4a0vD0hIsN/rGoOkJ5R97xkLZ6cGngktLgpUpOpshm5cJdQ2SQoKcYJCTciIajhlSQlLBcudSlVn/ykrmOQzBSzLAIxSQcFofTVihCUBpumFUxKrcoFRSSHcLKApKg45OxECayS50066fFnUzEHACpa5YB2CktSVAsb5FJDZ60okymQoWJ1CUTEEiy5ir0Ee6Kighnugb0knShUFUpNKk1AlqguQkE8pH4i17g3OFJJLoCZk4JYqlzvGUHAtzEns6SEgWFSFn8xNK6qSwpCP81P5wlbJUkg4ZPLa+QGKASECnaVN6yFXTMTYkHJm0DIDHxaXLggXEL9RwBCktQA1SWAAJYVo8ipJJY9D1joCAmpKWUmUpRyaTLnMEgKZi1Q3sEgWCkxVMktS7qUl3DMHlKTSS7hKqUqFf5v6gAFY47W+yCbqlpDWIUXDpUVFJ62KSGLfOy1fsov3gWbJdhik5/KWf8Atb0efpB4XMr3SxYn3CmuWSA9qlDmsxL4BgYaLmQGYggKSG5Er5CXBIdJcsMcwBu5aLHm6/ZqaitLKdiLgWO3mwH06RJMuczqvZsdCbeTD0aPUtToiqlyKqkE2sFVMbfl/wBJQB2xm4ur0HODSlipJaxAquUP/UQCbWyDAeUunnydRqSWTLStrCx+ffHwET1k6epC0mVSSNugLfR9+vnHo3CtMkMBsTgOzXDAAOT7wtaw6CDJug57gWawubKCf1b0R1gPGXUePyOGzDakk287OD+nyjpeF8NXYBKrODsS1x83z2jstfw5AWkgAOpPRvy26/hv2B3eD5OmSlLADu3uuMm2LMfn0hlMLsk9ntGoFykqVd7VgHCQQSGUHKvKO4SGAHhgAWHu2b1hFwTTlaypSXBUpQUZZDhPKhlkgBuYhhcHzh7MR5fARGTswitX9P8A6/vEJX+qnk/Ar8vVPeJhH3SIihP+an+lX4e6YxbGKR/J9P3jzz2z0z0sBYXYufxIJcpH5B849CSkdv8AjHJe0yXKQ4epaffdrhYdP9JJ7eWNcXP5ZvGkU7hyUlZayQE9y0oE/GprYER4QxVWVXUtasWBK+UM9gTfs+5IjfEJppURYlUxQe/uskuPJL+YIivgwplpJwEfNRJIt/IpxubgYJFuL90jetVY5Asx/KXxl2t6v1YlVNcB7b1BsEZLN/T5ggWLiHPEZfKrf8zbpcXBAyB0bbYogCdIPqGdt3DpPn06U1HMMsgUixNQJTkjPKLkHZqgR6tiGumKlFI96q5D5UKw6T+QLW98m/YrpCGTYOFYAzSHJz+F29CeoEEaQqJYXCzSWvutSqeiBUavU7Q0wfINYXYmpRUCLFcxaagHylIHipV1SCNi5K3lUsX8OgGYQwlhVLKYWP8AlhII2oJPvRUjTqmTwqpipBWFAjlSEFQSNgSFkE7OvoIYpDBIalCiFIcF5pC1TJAKWcVVBgbnw1DDPLXSqdp5UkaQzEChaVoLp5lKoK5RIIusstnu6zh4J8JhLnzQVzJqfCKUgMFEctIxU6aSslm6AW3xCeZoEpN6JqfDIzyrFExRIPIHAAAdbKuEgmLGJmaVANRlrPiEOyJj5U1gFATkpD/jT1eBU46JdR7OJRIR4iko8OclMwJ9wJCaUsCalOSiYWbKmFhA+s/jJaZaUkoAQFEv/pSy6A6cvsBek9GjrOHaRM7U6lSgFJQQkJJBFwZcwkbFXh03/CP5i9C+HmcpeD/Bmlh701imZST+VkIDbrSrYMU03fn80TSONydEUhEpSlrSykPUtRBUQpSzdIBKnqw5bpDHhvHlIUtWqXLQiY6kALrCGAdJWwpZvdYu9jtE9bpZczUUCmZ48yUsLHvIAQkrQpQumuXKdIyalWsCU/td7NSpakpqV4YSpdB//YsKQlMsK687tcluxY3S9Z+261/4fSPbgKS8qUpaHNKrhwCQ7U2xGQXopGrQgJdwlwObZy2b4jInavTP/l/ZTqCqXOmTfDqSspl5D1g0JJc+6pRo6ilJYglly+EzLSrFMpaUocBmmoKVFScKAMxgG90EFyXORkPYkEStKZaZUxMsqIQtKkKUCSkzAEgqJ5lAqLkm4qcu0Tk6BaJkp7plKEtJBAdNT843ukkEXeg5qfUZDKRDSaElKUhNIKvBWC3MhZMx+U2LNd3czLXSYgnRTQHANSmUtRKXqQSlb4qqSB5H0A1GQbLQo8IUApIA5SZRcubqrQQ+QAkWNmUB+FoDlaRSUhQClJSrmcpBUSLuHbNBBubqBFgTkZBs7jBur0a6CCCSxBCSA/hlKLE4qlglti1wzxTxHSLKTyjD2b8JAUQTuoA7WcsdjkZALG0yVJUVEHLmlhce8wfLsB5WsbHU8+L+GpsZF2f0+IR0MbjIWzkB8VClMoJe4N2uzK9MAts56CLNVKmlBCE1FQpHui68O+AzdWYWjcZD2NcjdFwaagGmlAYAC6wQkMl6i73b0zhrl6Kd+dHfk/8AtGRkReXRjUDo5z+8hv6P/tEJOln+MnmlsUq/CbXH813/AEjIyI0q5UzGlnt7yP8Aif3hLxxCwCFkmkpUSAlmuCADfDE3yxG4jIyNIyyvDluLcNWJLAXKSS5GVKL7tkwTw3QzEygybikB2ylwlw7NUWbcKJO4ORkVty+s3/0zi2lUGCAeuR+Gqsd3CXc5LktygUavhi2ZKHodrgOFOaHJOxXUr+lsWyMg2LjKB/8AGLSkkJ5TygApcglyc2e4bYN0EX8O0U1KySGDZcEIqdwlPTmBPlguwyMitp9Zs3Tw0r8KlDH3EAkMQQVLqL3CjLW7h+ZRZ1QamSawclEsISLOCRLKSCTkqWm/b45GQXP7LmEZwCSsKen3nWgE7geFTkshPNSHsFRXKWsSJhQHM01uWesy/EdnYMEAtiwAtGRkHt9h67nf5o002kXKm1JD+NdZUXKikCkm7PS4s2ANoBkTZkokBLKkpUFFwaq11IUcOVElXY1jcPkZC9vsr1+/ynpNAuXp1Skj/TWSFWCioKE17WcuBEJXDl6kJmrFlUqlCpghiFBTAsVuHcvZha75GQ/f7FMI6DhIUuShSgyiLjoQSD8xG4yMjO9tMbxH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9940" name="AutoShape 4" descr="data:image/jpeg;base64,/9j/4AAQSkZJRgABAQAAAQABAAD/2wCEAAkGBhMSERMUExQWFRUVGB0aGRgYGRocGBsdGhoeGBggHBgYHCYeFx0jHRcZIC8gJScpLCwtIB8xNTAqNScrLCkBCQoKDgwOGg8PGiwkHCQsLCwsLCwsLCwsLCwsLCwsLCwsLCwsLCwsLCwsLCwsLCwsLCwsLCwsLCwsLCwsLCwsLP/AABEIALcBEwMBIgACEQEDEQH/xAAbAAACAgMBAAAAAAAAAAAAAAAEBQIDAAEGB//EAD8QAAECBQIEAwYEBAYCAgMAAAECEQADEiExBEEFIlFhE3GBBjKRobHwQlLB0RRicuEHIzOCkvEVssLiJENT/8QAGQEAAwEBAQAAAAAAAAAAAAAAAAECAwQF/8QAKhEBAQACAgIBAwIGAwAAAAAAAAECESExAxJBUWHwMkIEInGhscFSgZH/2gAMAwEAAhEDEQA/APOps1YWuokObAfJjjpiJ6UkhZBXjJGXsWJGMiAlTFhS09D1BGX73eCytQRzBi3b/veMsgvkrNN1XqYcxta7YI+ETQp0s6rdy++2/wA8doGSs+FLLM9ybdwD5fvG0zWZrOSH9fliJBklZKVOo5uzulvI+jxQjVWTzrZ2sS7F8N1YPFcpRIUkkFt3ONrN8hBEiSmWEGoFTiwuACCMP1IMG9GOM4klIJpGQ/1MAzJBK3BVQACXP0+UEajUbJYfT62zAq5oBNyVKAA2Y3/Xpj0i8egL02l5XClAkD6b/wBozwghyVnBuAX2yQcP6xXojUFghuUMq+XIucOw+wbQnpQohABUS1zhn9LQstbCJ1TFFyAdnLel3+8QNN1Ckp5VEPjmOeubO0GtLQhLpC1M3TIexy0UzuIcgoNJ3v8AS3SI+egVzdYWDrKlWuSb/GDOG6g+6VXGL53OA59YpJUpAKmdrOu/fJi7TScPMftU6f0vaH3wBylkOQpTOSyS56l7/SFuhmlalB3JL3JPTfpF2qmUuUkAYv8AGx7+cAaWYpFbkAP1SX3w98wa7I8lzixIVuxYls38oOlIUTUolk/YhXpNSCm9g/Qnv93hhM1mS5I3ttu/laM7sB9RPdTqBNLAAZJFmPa8QnahQGKbW2IDW7/eY0nmBNgGfBJcHADvmNrk3FKTyj8Xp1h4iF6+KKAFJDDqL9Mn94hJVMN0ip72Pls1s5eCNTqit0lgkbZs/Zg/pn1ijhEoh0hyCCamLMHwbW/tGvwpZKqWT7zkkEBT4bvEp2pCHZanGR3tnd4NVMAUzKpyos6i9hexVjAfzgMyRMI5NwxJYm9s2OHaFsL9VPVQ7kEg2wevXy+IjBNVQHfPU3HkY1OTa5NyWO5e3puPWCBZPbtft6jMR8Es1BNILkep3xnLwArUMbKUAwuSpz5m9MFa1IoD3ZnY4vbs+IWrSygcixL5bHkWt8YqQzPg89Xh+85fqYsn6tWAfn9e0D8MISD+Hbc/P1jJiRbmYl9nf5wr+pKWonKP4mZuuHveNaPWFD7hxbJ3AsfWKyssCzXA26tgQOhTElrnzvv656QzHzNSFLJZSclgpqe3K7PC/wDilKUtJVsHAHUuWO+OsEh6VFnNz1e1nAa3m2bQvlKFa2LWLi7M2LYuevSK1wHbeztf8NL978XT8xjcVezpH8Ojl3Vufzq7xkUW3Aa+UmtbFiNiN36g3iUlNRSF1gnF0ufjFOq0lKyblLm4/V7emcRMJFVmQ1xUfDJ+Fj6dYVAvVIUUpS5JDWYhQGdj9G84jQlgSSWU+G3wzv6wOuTLSDQupRyHcZvcByzxZK05LAMaVPcHYg36A4domGKkzSVEMbWbHnnEELmAAjq17OOYbDsX828oHmapImJFF22NrvkEh/j0yM3fxilHdFIJwG+AwPrDhDJQCTS7kbtk/CKDqAVgPc229C/r8o2glRICgSAHtc+TwNq9PSpKi4zsCcgjPrh94Jfgxel1F2CSQ2MXF79HL9/lERowCvKgA7HZt3Ivv+kQqdaQ/wCE2AJI326AhXl8jNOBLS5SpeXxtkgE2xt8IMuAmqXWEpakEjeyRTd97ARpSEIFSVoCil7s3/Fr/WLVrQtMtYCxURyhy5U5y9/MN5Ri9MhZCmfmJfLXxbbsMWjOmRT9Uk83Kk9GYP5f2EFafTyliyQCz1JNsPthmjWumDl/yyFOXADYLXJvvn+xiuUKeZiCkYI64284fwVE6lIoZiX2S1Tjf4+RhdJl0hViDU34UnAy/nh4LLrlhVKSPdwSbHIfA3xC9M8AqDC/TawuCWL/ACh4wC5CCtwFBNIBJbNwzkYhiZSXLG7Ho3l5W+cCCYEy3Dc2SACoBzZgpzt8cwQhaA5oIqDhxnox3+juIVmy7E6CTzFVy2w+b2MZq5wF6cCznL9QNmi1MxIRc33Yt87XttAfjKqdnH+4gWdwSGgk5NSFy60ksDmzt2bd9/QQWmbLslKnUkbHt1ewtv07wv14KnLn3bVE+XpF8iRRKCgU1fy4Ni4xvnb5xXrvsw0sGsKKbBgM28/nDGVMKveJP8tLfDY/9wLMUVCpCXUWfPxb/uCZanQCUEHqCevn8orLrQVapXKbPY5GL/PMXHTmlIuLXex+piqZMISOYFhktbD94L101JCUps5Z2t6XeM6FU3SuhVy1lXsHwNruBkws1dRpAYnY9bd7v8oYcQIDJ7O5Jew7wtl6cVmk3J3ZtiW+cXAJ0ZfJCQTgEPYbkC+D94oWjmcs2b+fx2gniqTSgDY3N/izP84G12lIYB9sgksG3G94W9pF6ZDMOt2A+QYWhdrFMQxZi759Pt9osGp/y1FNiCBfJ8+h+jxHTagJL3JcbY6Dy+EGgYaaW6LAhQJJLMo2e+3oeg6mBUzU1Ld6vIXbaGcgPIBAYVKcg3J79cwoSkIcKNy+X7H0hqdv7NTFHTS7fm6/nVGRHgKT/Dy2p3/9j/LGoadPNuIFfiMWcOQMDJwC42i/S6gY8aYk2ASyW/282PQRLjEkhZJAsSArfrcuCT8YjwWcCulbEMW5iBYXYBrs+YMujMUcJUQpSzZn2ST6YGP+oEXOKgEoBSXDEU/Kzkm1mhsZjgBmy6VMGS1NtwzN1v3MIjNqmOAUgbJFg1w9w4cjLRGPI2ZHhASSpQrcEt1uAO4G7Zu3lTp0jnpV7qTgGkFjYly2CGIjes4qCtQvcbgv2IB92xbr3g/TyVGWVKpcpISMsk2AuXc5ffrD5l5JPSyFLUXCUm5fttYNjzgfiAClpBcjACRY7O5Bb0B7tmISeIqsBYbkBhjB/eHEnT0lKmAUUsc73DDrYY6QWzHn5UTCeQpxd1EAZZ7Mz9sfKGPCpJmIWShkndmcixqSc4+OX2o0OnCKSsBQUt0pAx+EAgufUks3aGvhtUkqBzslny5xt5vDyuwGmyilLOAHG1rY7Dv1+sNPrJnMWSSLdCA7i2Ni2LfGIameyHLKKSHta5vjG2ItkTAi6iC/MwYhhawP39YiwKJupJLklKewP6Y+e8bnNQKClLOObye/x6bxubMSEu7Au29/Ntn+IhQNWlKyHV0azvbAHlvE+v0JBeoISwCXfJaoPsAAIo060hRJUQfL45LRPVS1qJYKZJu3qdz5kxHRWU7lJazOSfhGs6I+laFVKK1hAUmpwE8oJN3fLXYA5AF8y4vqiVykoUQlUtBpL8tKQAL8uAMWcnDRDjmpUqVKIUOaWhJJZiCkG72BqS7xfNMuahC8LCZQSlKgBYKEw2G6paPS0Xj45Zb9muHmnjlx9ZdrJbhClL5mYEPgmprAMzDPbygTUpISSVE77MPtoYyFmZKWCSCFIuSzAApyelhE5ukCRZTcvYgtuSbDLv5xl8o0QS5RUKAzKD3N09z03+3g7T6SgYd2S7Eukg7YyMg7dCIC1emI7FjYYJvjrtBWjVMElAJuSGe4ObNgWuCT8o1gQVJpmKYgC1gGJcZHyt5wUnWJVZqfht29YrnaZIUFMLm4F22ObC/QdY0tIZTFyz+SXcvGft7UlS5YCb2dJBO5JYvbt9RENfqAyRlm6MPIlsnu0WzRZIchh1B3DuPJoyTLZSnFk7tu/lE5XRq9TMISSaVLIVYkFnt0bYNAekbxEluttv7tB85CaTSpwRcqcDyAIIs+fOIcPkqfmQlsgkf/ACawbtFb4CM9IUUm9zhg+PV/WNT5ZJWLktcWHzH9t4nrVF0kF1P2x5HEEyUuikNUq5AIDdA5e99+hhdDQLTpaUbMKnBuT6f9+sQTKWApxzHqA+LYNjYWjok6Zk7AtZybPku1y0CUAkJpDn9Lgkvf/qDY0xqdMKU4c4Dk2He7P1hDxBKysFI/C5cjtsW+kdD/AA4KFJKrZBSb4ez99hmCDwIKCSGY5qSMNZj0AfObtDn1A32clq/hpdNxzAMzWWR0jIP4KAiSlIdk1C5P5j3jIonmnFUeIVKURY9WJcthr27RDRpDLCQ4TaqgKY7EAnr8oPdFKgaThncMcEsfMxE8VFgCoEFmDAEbN+5f1iN3o+l2mkZrUXUHsljYC/n2az+ZgfWTJaU0skAvaxVbDqLk75btBWmmLWalIKUuEkA2yBcPliPlA+unCoup1PZNxbe9wCQTntnEEIKtVYQXXTjlZwxtZhanzu+IdSSAEJJJKm2Y3LXsDjqIQaaatSQhkqcmp2pABDFwkMMjLND3RyyVB2Uf5XIBfvjsOrQ7JvkQJp0p8MBiFpNw1z1Hw/WGsmSoiWoi5Lc2CACwz0a/WFul0xqClNQFXPKT7xSKgoG3e0PEy0lJCAXChdyAbMzXG7lh8BEZ3V0YPi2oolFmCnY2cC7MDvZ8RZIvs/QAEgb2qxt0gLjY/wAlTpuFAO9wCN/UiCdBNPhgqUaclhcs7/04F38oc/SSxUspQpgmzqJIdy7m+PXtAvih+wvTZm3IUQXzcW2gz+JqStrAu5J6P2cY28414DpUBSArZyR6OL7dIZl8zX8oSrG4yDuXFwCPL4QqZPikuzsQE3U3RiQNrhj3hlrtGHZiFBiCAWIYNYnb7B2Q8RmEzMkDYbAXdvWHAtnatLkubEsC1/7RboEeIo9Gc4HXEKFA227+r+uYM4UpXiJCbkhm+NmNuv6RdnHBOyTwdU/wJSSBUhJdT2bOxINiMQ3V7AL8RITNQKEl/wDUOb2dIJ5i/YQfwbQq8ZJTmW6diWVzb2yDDebw1RmElKl5Zqe2b/JoqwsOY891aVShNBVcEAlL3PvWfzjXDAuck1EAJD82Ttt183MHca04kiYZiSRW9OHdIAxs7PAnCeJppUEy6SWTbDbM99/pE5zkYXaufKBCy6RkEMonGzdXNoFQDYElTuGBY2Fveze7XwesXaipRWAfezthIA36wMrTFASTm9umPqFA36xKml6g1KSQQcdWbNhZ2z0gnQoLF2AVUM/d+/7Rrh06pbuLKIBP0vnPnBRpUrA5RuLZa49PnGduqEVILpa3ILvfFXyEUrBSpwVknZwBnfJb7tDBWoScge6KWwzMPlZrwpny5il8til6ybJSxtn9H+cHZqNYHCiXDWGLq+zBMicUpCSohtnJt6HHaKESFEXcPgsfTy/doIkSUpJdW22e/TtFdQlWqSLEuCBa3wwbQTpJiAEpchWCW3/3O+/SKJ0gLU4wCwt37kOWP3uXptDSxXkljez+R3by2g2DCRIBT7zl7PnDXAsb+UQ0mnWmYS+e/wDeM0iErJCVEFL4HV+4sC4g1CQkYB3vUPiSX69PlD1s9qJsuosrlCew5vpc9InP1JuNsG36xZN1ySwHpi/20BDWVO7F1EC93xkWiZ86DoeCTwZCDffb+Y9oyM4LpHkpcsebYfmMZFRLz3/xyipaamAcl2YAE7sxZsiJStbQkclmpBqSp78uzg9938oKncQeWoAEJqII/EeZw4JdiPSCtLJQqWk1kEqCqAmon+pRO2cFom/cBU8UUSpIQEEgXVliX6Zbr36RUkuVORgkhw4O5HmPXMbEwpLlJquQog2+AvkX69o3p9GBOSCFKqQTVcXB6N5n4wcDRZpdJdSw/V3LF74BsH6x0egmFaGpASm3UvnG9ni5fBjLAUJdKSDcAFJ8jjtA6gpKk2UAS1wpOXGXsb58+8TldixmmQkCYouCFKDML89Vsl98fKLVvMS9NIUxD3JbLpcBm6Nt5AeXOvMFVI8V6gbEKSlnP4vLz8otBKke8+TzNdnBD7JN+r4wYNXezD8fNUoh7O/rUHNrG5+RiXC6PCSw2dySSVXDNhhj4+keLzwuUtLDkSfNw5fs97GKuBSVBDkEMQz2yTfDnYd3jST+UQROXWAzArcNtuLBt72tE5C3CS4Aa4BGWw2xi7VLlmop/AWBdV8HcFi5PwEVp1c2lKVLulNAFzTgjGcDPSCwxGk4J49XhzEupkpCrB8Dd8jAHWKNT/hVrVLd5TNe5bfYgHeFs+bOlrSuTMpFjSC3MxSbH1+MPNF7TaoDnmE7NWSe7UF+kOHwFR/g7qmuuUH7nbtT+sMeF/4aT9MvxVzJYpDEAAggkWDpF8XzBMvjuobmJUGJBe/1vB2k4utYTWlAfYu/V+YlgWi5CzsktMuHapGm1Sqn/wAwAikHYADHmYOPtMlOrkooK1TULIALkKSq7WfAI9LQunvWZwceGg8wexLBNxhiReC/8QOISE6eQpMiiakpmyVimql0qUWDli7Hu0VlLemeHkmO5YXe0WgE/UhBeUFlOwcE3w93I3i+V7FypYcKK1EZKUC/alIPxJxGe106jVJXZxSq27KMb1PH1kJUl0uHCVBJe1mIcGxdhhtxmfJdTZ+Puxy+r4TzT7JUJV1FXUAfbwk1s8Kly6nemp2A/GUZJs1Cg3lD6Tr1n+IJUCJsxacmzgJ67PjNo53QawJBQUvSmkmuxqWteG3FNuwMZyzW40a4PLSSXGCTm72YsLq2Px7wfqUEVhLMQzvawf0yR6xDh2p065akzKUl1cyV0kmokA/hUGLY7veCkTdOuRTUQpUxSXICmBJA91mFk3PpE2bIqBCveJJSGAfPkB0eDNZPBQHDsAb2B9dsRVqtNKlrQgNMKjSEpLKz7xZ6b7eneJajQFIIILFT35WFnLEl/wBvKFoK9QkKFz1Ybbb75bteBZmnmJDp3LGnN736QYqWZg7hIvt8OkYnT+6CE4YupDW3IJ+sXITWl1CCORL0sQ+Cpjffb6QZKlqKCVvdgw2bv07RZw6QlNnRliQ3RrM9tngvUNR7yS5LAPg+QvaHZJDU6ZbJ5EpAZym7k5v5X7xYvWcjApL/AE3uD+sRk6N0poLpVsl6rhx7wbH2YZL0CAkcoluz0scWvcYsfsxFp6IJiwVHKgOgsHLC726wToOHBPuJJBL5Jue4x5v16mOg0pSjZ2ZnZu/aGek1KEqDoJKsbnswyIJyNh+F6ZQlJxv/AOxjI6/RrFA5DvkXz3jI0mJPAOJzEqUoSzypa1j5kU49X2eF41ywqxYB8O/w3wPgIu8GUA13U5KwQLVGwO4w/wBklaTTBUuYyKzsyt3ATYXXvfFoV4Ss0GrWupncAm4uQPezffr32gwKCJyKjcEv0sAoltz7wgbh/BaOecClVwkFmKnAaxez3sP2Z8O0Y95dKgC+SRcXcKF2uHFtsxnbJtRglRCVKSpVIyFFLKckpYhjcC9J2MKuL6kqbmIvYOQwa2S5ZvK0EcRnlSWJWEpaoEcqbWboXJDW9QYA1nh0MVPSzhN7E3zfDZhYwwpmJl1pSSRZQADlh1Y291oirUMCHJCsPs92+cVDVDxKk8oUnLtYkpsRvcH4wVxqY6/DSTyiluhFgcOCW7NhmjW3kk1rapiCSFN/KznvUbwPwbi5ZSphKxSRm4NlJI8ikiNaaf4bsoB1HlZyynu5IH4jb4ws4egqqSdiXGO22P7QfBOjGpKUTCzKmhUxmsEkhKHChdRKXHQENc2H1SFeIWIcqOXe5e7B75Ft4ElIXQoA2cEnJASlgCejHA6Fng9WidZcB5csKzdRFADDdiUnyBg3wYeXOZRBNrkj6X9X+75J14BIoe9ikl7mwAa0D+GVCqzuxbJccp+bfWKp2lUgAsXDNcOCel32B/aI42HQSNaQW8N1GzG6XJYOXO56hsQ74eguKveOWJKRfv2844PSa1ThMtXOssbm/o1LY+Eeh8ImEApylIBdrnp8WJjbx43tj5cv2uhkaXxtNqwkElcspt5B/mCMQlmT/wCPmS1JlJCCBISlNRUSlFRdSmdgkA8oFs2eOt9i3UharjmUOzBR+Mc77HyqdYlAwnUahx0PhW+T/GOjCTVLL9rXtjJWmZpwoMpUpIVZhUCHYXa6v+44KX7RKkqVJUBQlRYtcDbyuXd9zHpH+IyaZ0hRff5UmPLPaPR+8uzkggb4KTtjlBzGGU3BLryUSjih5g4crKrNYFsNnG3RoBXNqmTSEhlEAN/SDYCxz8YSypisfbwdp0khWWc3GHYAZ7tGXq22jqJbGx5dhv3Ng2Yrl6ZVQbHWCFIuyrE5EGIQxCQkum7Nc9ydgG3hkF8MomBSVEKSQxHUfXP3eGh9o5qgpK2NWSbkgNZ+lh84oVplVAsM9H+G/wAYsRoUvcPud+r2B6CFaY1PF0FAQUlwGBB7vYb/ABEHr4fIepK0G4s/Nnorm28toV63hyClKpeSoAPcqLtYC7AbmM/gJgmVFIASW2OA2Ac2FnBuOsLWz2aDTI3pByx8vkIt8NIbfyAYH9LfGFUifMKkkBCmG/vFurX6W84baXWS2DqD9GI+RuX7/OI/mhitOsEkjD2x0c+fWMnTS55QQR+jt9O0SSUsCL+ez9iIE4m4LlwzMRn99/pBrYWStWUjzYfK9hfaD+DcVImsHu+bs2427ekc6ZilJURhnP63PZ9+kFcNUCUqpVSnJLXf7f8AvFyaJ6tpNWKBfri+53jI5jha1GUk+f8A7GMi/YnmE3h4mTFKT7iVfiBAcEkhJBubA2fIgiYusqAYLKWAUE1MAf8Aib/LENjw0pN1c5BN2938LmzpBLk9j0gOXMRWSlRCFH36FKVylvdJDE4YsM94WV0egpXVSyQCCzFyA1wQksQGYPi2Q7QQdWUAEEAJawbIPycnY7CJ6SUlU8BIcqd1EWtykNgWf7Z7NTJFXK1lWG3wBe9zE2y3Rh+J62ZMUm9QchJYAEAbAM1iMtnuIXaThZUpQdqmJVc0u5Ic2LWOHzHQjQgo5EA7grBTsDh33Pfzi7RaeYJZrSTUXuQwuzMnAA3ibdY8CQh1HB0PSGZKQGLBViolTgBncBhcl/Sa+EpUtRc85JZI67U+lrtkbCCpkgJVYCk2Ub32Ljf0vmMkTarJu5N7MPXvETKlC5XDQQogtcAKp3vgBgN7ZEVztKJJqTQE2BKveKjcku9gD2zDqaopJILUvTYkm1irbvYQuMpSyaibMXsx3SGNzc7xUoWaCWVlKkpsRVezMCQwybhgN7dA1vEFpE57kU5KWOGU5Nrsfj6RLV8RVKSjkNRNmIGAbEnq/oIH1AEwoqIco6ilyTa7PY/KHjvVC7VypYYJPqLbhu4uCIT6g8q0qFyzGx/4tfb69DDjUaVZZyguPeUQ5zhL22v9YG0FKrpNaU5YY2YflJItbr+Uw8eRbJN1XwDgwQqtwoYR5bnOWt196OolT1Sw5ekF1AH0B++sB6ZAAvntgYsB0Eb1wUlJSGcmzqG/W/nHXrUedMrn5Lk9K9hUf/iJ6G+PzOfTMDy+ATpGp8SX/mlcxa1EoHKZiab84YMkuR1xD7gcijToDHHXsO8GyHdVjkb9n/N3iLlZXoTGaede3um1NSFzCikEsEO4cdVC/ugescPxPT1GWcpChUn816ht1SbnqY9U/wASJLykm9lA58x1jzhUsKJScH7EV3HJnfXySuX41OkAgS5a0FuYEgpJ/lADjyeF+i1tFymxJ5Ti5wfhHS8Z1ACpc9CQRSEqSAwIZgRys9stlo51WpK1EqFyXLAerCMnXXRStbpVBBpU5LKAutHRSVYUl9lOfpBWn1UpbhTgg2t72S4Bx3vHKydaoFIAYOX6t0vaDBxO4Gw7AfFs9j5RNx+h7dDKlL8QgAKGKScb4f5iLNStSC1Dhsg2D9b/AF/tCGVxADBpe0GabXKVZ3fcKOz4fBxE3CjcMUkCqpRUbOkps+zU3baLU6KuUEgs9yUi+QT9dztC6RpgSVKUphnpcsXJF87Rfp9UyTVyin0DFgbd3Hw6waKL9J7OqCisORvzNUQzVDJA6DMF6bhBQ5Wq525VEdL+T/YicjjyygJSAoC21RO7288Qm4rOXMOFJIAFQNjdxbAicpb0vgzOtFaQki7Y7dj2gbiM4qKjVi4bsH3OGBt2gLRaWWQpcyYm4YOq9xsLAmz9bRpK/DcJKVsT7p/MNwBYMSwFujmHILtFGqVXQCAC+SBfue7CH3CNCFIU60gEhx+JiCL2drmzkbxxWu1I3L3set8/f7QXpeKrsxvZBIDljnGTsDGkienpug0SRLAfD+7W2TjljIJ4RweSZKCvxVqIJKjUHck42Gw7RkXwNOK43xdIEwJJBVsKSUi+9gHYixZn3KYWa2WVIQk1JsFAEE9WNQ5TU+NuzFgF8SCXe9KnskEBiXcGxJPpc9YYSOLoeXLSeRiSWAAS4LW6qUeVrkjeIsNfw/XKQkrUgjNIDlZYB3pcpze22+93BFjUS1aiYyUpUwAPMet2YJuMuX8oD1PD1zJqQlbSkCwvgnmGQXNzYNiHnC9DJlCVSgLWkrswYFTMpSRgh2BZonLGToaValJXNeXVTcAlVhYf8g7tvn0YyNIWcrBPXoPL4QPqPEJCyJeWUbJLC5KXLE2V087wBq+J0qKUCpII5nOSHuSLY37ttGNlPoRr5SQVPTcjmJV0AN8Hyt5Qt06rHmSkpF0A2Ie5ukCwawL5ijX8UKgAUlBLEAkEYbp9tFy9CmYqlJTLdOAc2yCbMe/eK0SteoqW4EuYhiOYA3tysTnPfdoH0+uSRzFNT+6Elwc3cGnuW8oYSOFfwiEzEolTEquVFVRBH8lJAbFngWdxfTINPh9HIZR6+8XLPj9su/YCpemRMm1IdK0+8/XcEO1nv3zE9U0uYEoSFPLppWyRUVB8WSIr1HHUoQmZKQFVFyKWNrXIGRjB+cVz9UuYtK1mmmyEs6ikjdJw2PjF4Y2pyzmPYjW8JVSDRJuQ9C7pH4vWN6HhKUgISk01fiupRL3UzX6Dz6mJStS4TOWnlrsyi4I7eue9oYabVVAKUWFXUABid/UfYjaY6jl8nk979laNKKw4IB+o/wCxDVGgSpSAAVG3fv2LwFO1yCQJZJNVm8upyX3gzgZWvUpCwyWKqi7Ef7R5j9ofwMJJldPS9PJaWkX9c584lpx71vxd/wAqe8aEkAAVYDZI/WNadAdXNv1P5U94jLt2zol9upJOmV2D3c4L4ciPK55duv3+0eve1WmKpChcuCO927GPItQlvTEaYuH+J7LtTokXPhqWVqcgKNI3Nhd3JPrtCTXSy4oQknolyz9neOncCxYfMfdvlBPFNcmZKDpcpIfFIYMLG42Jzh7sILFeHyyzVcXJ4ZOmZSUh8kMX8s+pEV6rh02SRWksr3SbJPViLftDwcVSgOlBBDB7gNn8IdXwaJcX42qbpxKUgJCC6VUqCsgtc9FH4wrI6CfS6pKSWL2ZsFt83v5ROZTelx5Hz7g/GBU8NDsCpSjf3SLfG8XJ4XNKwklSVPd0lwM3BYW7sIkaEI4gpkCqgJc81n89zb4xTqfaJRcEuOjN326ds9oc8Y9nNTSCigpBDhJFSuiiDnyf94W67gQHuImLUTbkL7g2FjdsPvEzWz0eezXtEgIpJZRd1qDkkkm5Y9TcmGY1IQ6UFKgXdPKp7nYElt44rQykolqK0q5rUnNiR0dn2gzgfEkSZ4IQWa73IBFwUqNw3eHcZTmRvPQD78sB8NjzY2/WKkaIUgB2dn3A9LR03FOEqCRNRKTSQWoJulgRYe83UP02hRpJllLKlkE0lJu2HpAvjZ/hCs0ucuRkcEmKmKlnCSQ4a5H4Q/dx8Y9E4d7GyJId1LXmkswsHvlnDfERrT8RoAVLlCYKUhwaJgdm5V2USd3SdmtB3/lFKSTLlqUvAStBSyv5lEMGd8ns8OUrHSaDiAEtIqAazesZA2g4VLMsFYClF3IsHc7RkUh4toNIuYaE4CiVKIsA5d3Yvb9WtDXgfAlKAIZLHH5iHbly10jOWfvVwqUayPEILqBBApGWuSXLDdm+Y6bhupoQVTplKiCX/GPw9b4sGvEnIq8JZmy04KqgCUqIY+7QlIJVcG4Iu5LZi3V6tCFUKm0lwUuhQBThN2KQ9JFz3jeu1R8P/LUqks7gmq29J5RkE9XbpFSPaLUacIMtEh1AkMlTsksFVOAXL3Dtd2xE8U9rNZxuSlIVOlrUauUgczUg4pILE5LG4ybxzOl4iudqUVuQFFSQBVcA5xSGZybWLg4gSdpFqW67u+FOLubh3+94xPClKIUQAOjkWZw6QRY2Dxfqm5yduj457PTJszxpagjCgJgyACDZAOdgw+kJeJcMnoSFLCSoXKkTACHu1BZabnAH6QTqJks8yUmUlLMUKLCwYqCncllDIcjeKZnE3YAqWQDlRO42wPgIJizy8s+C+XrJ81C0KqUBhTktdg7Fyzi189oJ02gIYrJSrKQGKge7puOo+fUrSrmTSWUEhLP6kj1Z/rBum0yUKJqcksXyf2H3betSMr5bYNl8ColFQ5dyHJWA53PQdOo7wv8AD2CWUq3fzO5ziGknXpSFG56hJsro53blxA6qrlTJUobd8Mdm8oNoy5imboZisAG+B8YYyOFBKQSSXDt5u+b/AIfnG5GiASF+IE7XHe293fH7w48ZNHOQHDC255036O+eveK2j02E1iEy5QpAADEs2cZz3hl7IqVMnKVcB2s4DFiWIB/MHdsdrLtdpzNTLQki6iTcYCb48wPWOq9i+EFCQ1J6qs73PV/dWkehhN8Zblv4dTbr8/2jNMBUv0O/Rv0jUwdW+/8AdENKOdWLhPTqr+0ZXt2TprjEhJlF7Bj0GxO4PSPHNSm5BHYR7RxCW8s/CxbNtm69Y8X4jJUlagyvePwLkfX6Rri4v4n4VDFw7lqmw1/3x+sVzxR3Te3b9R92gabNUCXJCQAd8l7/AKRV4hUlifPz236tff6046lP0aJgdJZWAHBHZgSx2tY9HyVmt0k0qIIKjYVEl9gbZGNxB0qWRUKXBAF7bvYC3bpfZo3L1KgAFALAaynDf0qHMnGL5xtC01x8tx43+f6a0nCpgllalAB7MTWbtsXIBOME7DMEo4TqReXNVLBSP9Q+IVFWRuEgPckjo20Ur4MnUMEqWm/uksrNyz0Ly75sXZnh5pNHLUgBa1FqalMzqbldRBPRh2szxNxdeHmxv6uC1UiZJpdYUpzUE0+CRZuVC1UZz8mvGKmS5oWpQKFy0h1MykPcOfdIIBIf47DoNN7JpmIQalKKSWWFXsSPeBuQX8i+IlqPZrVgBEpxLDnlVTcm7mp4nTbc+riNdqFCXSDpprqOUqTOT3UUEh2N+ZXq0W+y/sXM1U1KRUhBF1GlhZ7cz77x1mj/AMPVIFSpUpwbAK+oAbL7x0vBNAAspmy0oliWEgpJCgUsAQWOz/KKmKbYA9otVJlLlSZRnFUlJSqkAywGSAFKbIY7FnNoolcSQRzS1EWDkCYn1Ul29QmJ+22gXOmpXplKSpIYEp5SBh+V1efleOe1Go16ElStOlZSCakFSVnySxfrmFearejSZwXSzElCKkc1XIs8qjksSWN8OBHOcV1+p0CmRqv4gMP8uYlVaU3vUHDhjk4u0MdB7RzSk+IilRH/APNRIHdUsWv69o5XicmfPnqXLlLDrJq5gT3Luw7NiDQuXD0fgXtkhchCgpTF8yr2URemYxxtGQBwPgKvARUgA8xLGzlRPQRkCduc4npmWFylIpUSxJZmUQLOWfO3lCsSFuUFQSRcsyuWzqGBdyz9Ml4ImS5jzTSSx5nF8uMu9jgdYivhk1QSlAaogVAY/CWDMXqHT52rTL2yprpeISJUopl1qqLhSyWsGdaaveLggJYAM77b03EJKkBCSCkFIC5izygA1GlJUSCq73wwhWPY6Yoc1glgTsjIZR2vYwVJ9j1gugc1QSQXBTyvk3DpS/YQeuk3Lfd/Pz/CrWOGKFoJtYFjYO4fKWZ8Xtterh2mKpiQtVKXvdhuRzbByB9Iu1HD1sCuXMFWLJUCHuXCnDPdxFH8YhJe43chjmvJFmbY9YE9dOlT4aQpgGUHz1A947PRc78pu0Cr0UpQUWv/ACEAMAxx6l7dHYwmTqxVzKSvq7PsDfJYg/ODDrkqIdKXwXPvW3Yvn17Q4WVDamQgVGWQlvg9mY5yRF8ssS5chTF7uMXPS+LfoS0rlAnlQR2pOCzjJ7j0O7RamYgJPLSWBSySH3FugDfE+cNGc4AKMzcks9mAA73L+b94M0+nUoup3exx0zbPaDpcqWokqBKgLsenQlmcdOo6Rk2YGP5Q/fzbZsX+tonS7OFU3TJSHN2y5Pwsz3H1gTWaorXnG2wGLet4HVqwUikMHuOj3+F4qnTGKTfJH3t9+cUw+dQ24ZPCZqLOV8nkSR/b0Bj1PgAZD1JD593fmNwo9R0+DRwPs/wQFSFlSnsae6jS1hUDSon07R6hw9xLBDh7soKcP8Pg1oVdnimo2Zgf30/f+6IyVjxDzD3evf8Aqi1SlfYVFcsq8UY90/m6jt3jF1rdV7hwfjsX6n6R5VxzT0zVjv65I/SPW56CpCk2uki7tcf0x5h7ZSCJpVYhTsxforPQ1hu0a4uTzzeJAo+4MMCfj55xAk5Tk7uANsdPNoKnSFEsAXbf1YjtFkjhRUulVmNyNg1z6b+pNouOHL6FqNIQLgsRY/feLU6frnYt6ft8D0h5/wCMpJYFRAuGLEEgAj0q+2ECGVbqD+uM9bt3Z8Qy1Ven05UpKCzrLD6Haxckem7GGWq0pAJDLYFyqxAPNMYtygKUHVc8vawmmsq9wA7jLDN9sgv0vkw3maflIDKBSFEGwslW5whK1q5TclJ6ElVeF0V6GbMlIPhVJL0lRHNyKKypZINCAK2DOQbno40XtNNCVFZrKgpSElhSlJJqWQ1KSkhhc2PlGtApK5RSgGlKmSlQD8ipilqWMvSFJpNlPdwYnqeEy1VBIJSV+Gk5XMKCVgFTBkFJUCf5QcPVLSa/p+fQ60PGZU0hIUEr2BORZym90upnLXhp4J6xwB0y0KVNQtOyaCk+HKSUopJOWKWYWwRZzF0uZMRMANYWU0zZ0yorZdKwEgMUqZAt+EK6mBpLn/V3XgxBWnScgRzSPbBMtAAEzUFKimZNYBLkqouBuaRYMHAMP+F68TUkkMQSLF0lizpUMgt5wcqmct0xXDJZ/CIr/wDES390QbLnIUSAQopsQC5Hn0wYnTBuq4a0vD0hIsN/rGoOkJ5R97xkLZ6cGngktLgpUpOpshm5cJdQ2SQoKcYJCTciIajhlSQlLBcudSlVn/ykrmOQzBSzLAIxSQcFofTVihCUBpumFUxKrcoFRSSHcLKApKg45OxECayS50066fFnUzEHACpa5YB2CktSVAsb5FJDZ60okymQoWJ1CUTEEiy5ir0Ee6Kighnugb0knShUFUpNKk1AlqguQkE8pH4i17g3OFJJLoCZk4JYqlzvGUHAtzEns6SEgWFSFn8xNK6qSwpCP81P5wlbJUkg4ZPLa+QGKASECnaVN6yFXTMTYkHJm0DIDHxaXLggXEL9RwBCktQA1SWAAJYVo8ipJJY9D1joCAmpKWUmUpRyaTLnMEgKZi1Q3sEgWCkxVMktS7qUl3DMHlKTSS7hKqUqFf5v6gAFY47W+yCbqlpDWIUXDpUVFJ62KSGLfOy1fsov3gWbJdhik5/KWf8Atb0efpB4XMr3SxYn3CmuWSA9qlDmsxL4BgYaLmQGYggKSG5Er5CXBIdJcsMcwBu5aLHm6/ZqaitLKdiLgWO3mwH06RJMuczqvZsdCbeTD0aPUtToiqlyKqkE2sFVMbfl/wBJQB2xm4ur0HODSlipJaxAquUP/UQCbWyDAeUunnydRqSWTLStrCx+ffHwET1k6epC0mVSSNugLfR9+vnHo3CtMkMBsTgOzXDAAOT7wtaw6CDJug57gWawubKCf1b0R1gPGXUePyOGzDakk287OD+nyjpeF8NXYBKrODsS1x83z2jstfw5AWkgAOpPRvy26/hv2B3eD5OmSlLADu3uuMm2LMfn0hlMLsk9ntGoFykqVd7VgHCQQSGUHKvKO4SGAHhgAWHu2b1hFwTTlaypSXBUpQUZZDhPKhlkgBuYhhcHzh7MR5fARGTswitX9P8A6/vEJX+qnk/Ar8vVPeJhH3SIihP+an+lX4e6YxbGKR/J9P3jzz2z0z0sBYXYufxIJcpH5B849CSkdv8AjHJe0yXKQ4epaffdrhYdP9JJ7eWNcXP5ZvGkU7hyUlZayQE9y0oE/GprYER4QxVWVXUtasWBK+UM9gTfs+5IjfEJppURYlUxQe/uskuPJL+YIivgwplpJwEfNRJIt/IpxubgYJFuL90jetVY5Asx/KXxl2t6v1YlVNcB7b1BsEZLN/T5ggWLiHPEZfKrf8zbpcXBAyB0bbYogCdIPqGdt3DpPn06U1HMMsgUixNQJTkjPKLkHZqgR6tiGumKlFI96q5D5UKw6T+QLW98m/YrpCGTYOFYAzSHJz+F29CeoEEaQqJYXCzSWvutSqeiBUavU7Q0wfINYXYmpRUCLFcxaagHylIHipV1SCNi5K3lUsX8OgGYQwlhVLKYWP8AlhII2oJPvRUjTqmTwqpipBWFAjlSEFQSNgSFkE7OvoIYpDBIalCiFIcF5pC1TJAKWcVVBgbnw1DDPLXSqdp5UkaQzEChaVoLp5lKoK5RIIusstnu6zh4J8JhLnzQVzJqfCKUgMFEctIxU6aSslm6AW3xCeZoEpN6JqfDIzyrFExRIPIHAAAdbKuEgmLGJmaVANRlrPiEOyJj5U1gFATkpD/jT1eBU46JdR7OJRIR4iko8OclMwJ9wJCaUsCalOSiYWbKmFhA+s/jJaZaUkoAQFEv/pSy6A6cvsBek9GjrOHaRM7U6lSgFJQQkJJBFwZcwkbFXh03/CP5i9C+HmcpeD/Bmlh701imZST+VkIDbrSrYMU03fn80TSONydEUhEpSlrSykPUtRBUQpSzdIBKnqw5bpDHhvHlIUtWqXLQiY6kALrCGAdJWwpZvdYu9jtE9bpZczUUCmZ48yUsLHvIAQkrQpQumuXKdIyalWsCU/td7NSpakpqV4YSpdB//YsKQlMsK687tcluxY3S9Z+261/4fSPbgKS8qUpaHNKrhwCQ7U2xGQXopGrQgJdwlwObZy2b4jInavTP/l/ZTqCqXOmTfDqSspl5D1g0JJc+6pRo6ilJYglly+EzLSrFMpaUocBmmoKVFScKAMxgG90EFyXORkPYkEStKZaZUxMsqIQtKkKUCSkzAEgqJ5lAqLkm4qcu0Tk6BaJkp7plKEtJBAdNT843ukkEXeg5qfUZDKRDSaElKUhNIKvBWC3MhZMx+U2LNd3czLXSYgnRTQHANSmUtRKXqQSlb4qqSB5H0A1GQbLQo8IUApIA5SZRcubqrQQ+QAkWNmUB+FoDlaRSUhQClJSrmcpBUSLuHbNBBubqBFgTkZBs7jBur0a6CCCSxBCSA/hlKLE4qlglti1wzxTxHSLKTyjD2b8JAUQTuoA7WcsdjkZALG0yVJUVEHLmlhce8wfLsB5WsbHU8+L+GpsZF2f0+IR0MbjIWzkB8VClMoJe4N2uzK9MAts56CLNVKmlBCE1FQpHui68O+AzdWYWjcZD2NcjdFwaagGmlAYAC6wQkMl6i73b0zhrl6Kd+dHfk/8AtGRkReXRjUDo5z+8hv6P/tEJOln+MnmlsUq/CbXH813/AEjIyI0q5UzGlnt7yP8Aif3hLxxCwCFkmkpUSAlmuCADfDE3yxG4jIyNIyyvDluLcNWJLAXKSS5GVKL7tkwTw3QzEygybikB2ylwlw7NUWbcKJO4ORkVty+s3/0zi2lUGCAeuR+Gqsd3CXc5LktygUavhi2ZKHodrgOFOaHJOxXUr+lsWyMg2LjKB/8AGLSkkJ5TygApcglyc2e4bYN0EX8O0U1KySGDZcEIqdwlPTmBPlguwyMitp9Zs3Tw0r8KlDH3EAkMQQVLqL3CjLW7h+ZRZ1QamSawclEsISLOCRLKSCTkqWm/b45GQXP7LmEZwCSsKen3nWgE7geFTkshPNSHsFRXKWsSJhQHM01uWesy/EdnYMEAtiwAtGRkHt9h67nf5o002kXKm1JD+NdZUXKikCkm7PS4s2ANoBkTZkokBLKkpUFFwaq11IUcOVElXY1jcPkZC9vsr1+/ynpNAuXp1Skj/TWSFWCioKE17WcuBEJXDl6kJmrFlUqlCpghiFBTAsVuHcvZha75GQ/f7FMI6DhIUuShSgyiLjoQSD8xG4yMjO9tMbxH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39942" name="Picture 6" descr="http://www.ambuehler.ch/trip_reports/2010_kanada/2010-08-02/mount-robson_berg-lake-trail_haengebruecke-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49" y="2820524"/>
            <a:ext cx="2762251" cy="1838789"/>
          </a:xfrm>
          <a:prstGeom prst="rect">
            <a:avLst/>
          </a:prstGeom>
          <a:noFill/>
        </p:spPr>
      </p:pic>
      <p:pic>
        <p:nvPicPr>
          <p:cNvPr id="39946" name="Picture 10" descr="http://t0.gstatic.com/images?q=tbn:ANd9GcSZV75EsYwGxnGkDMTLS9JaLna5lGvGXV5xG5IQqlGz9eSDA93PPMM4pm2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1" y="865187"/>
            <a:ext cx="2813050" cy="1871958"/>
          </a:xfrm>
          <a:prstGeom prst="rect">
            <a:avLst/>
          </a:prstGeom>
          <a:noFill/>
        </p:spPr>
      </p:pic>
      <p:pic>
        <p:nvPicPr>
          <p:cNvPr id="39948" name="Picture 12" descr="http://www.oetztal-online.at/uploads/pics/haengebruecke_ueberga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6475" y="857250"/>
            <a:ext cx="2886075" cy="3848100"/>
          </a:xfrm>
          <a:prstGeom prst="rect">
            <a:avLst/>
          </a:prstGeom>
          <a:noFill/>
        </p:spPr>
      </p:pic>
      <p:pic>
        <p:nvPicPr>
          <p:cNvPr id="39950" name="Picture 14" descr="http://www.luzart.ch/images/stockhorn-pierc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766349"/>
            <a:ext cx="2879725" cy="1893214"/>
          </a:xfrm>
          <a:prstGeom prst="rect">
            <a:avLst/>
          </a:prstGeom>
          <a:noFill/>
        </p:spPr>
      </p:pic>
      <p:pic>
        <p:nvPicPr>
          <p:cNvPr id="39952" name="Picture 16" descr="http://www.gastein.com/website/var/tmp/thumb_9225__lightbox.jpeg"/>
          <p:cNvPicPr>
            <a:picLocks noChangeAspect="1" noChangeArrowheads="1"/>
          </p:cNvPicPr>
          <p:nvPr/>
        </p:nvPicPr>
        <p:blipFill>
          <a:blip r:embed="rId6" cstate="print"/>
          <a:srcRect b="9826"/>
          <a:stretch>
            <a:fillRect/>
          </a:stretch>
        </p:blipFill>
        <p:spPr bwMode="auto">
          <a:xfrm>
            <a:off x="247650" y="4735512"/>
            <a:ext cx="2800350" cy="1893888"/>
          </a:xfrm>
          <a:prstGeom prst="rect">
            <a:avLst/>
          </a:prstGeom>
          <a:noFill/>
        </p:spPr>
      </p:pic>
      <p:pic>
        <p:nvPicPr>
          <p:cNvPr id="39954" name="Picture 18" descr="http://us.123rf.com/400wm/400/400/tini/tini1208/tini120800020/14713042-alpspix--aussichtsplattform-auf-dem-berg-alpspitze.jpg"/>
          <p:cNvPicPr>
            <a:picLocks noChangeAspect="1" noChangeArrowheads="1"/>
          </p:cNvPicPr>
          <p:nvPr/>
        </p:nvPicPr>
        <p:blipFill>
          <a:blip r:embed="rId7" cstate="print"/>
          <a:srcRect l="10917" t="23221" r="13083" b="3371"/>
          <a:stretch>
            <a:fillRect/>
          </a:stretch>
        </p:blipFill>
        <p:spPr bwMode="auto">
          <a:xfrm>
            <a:off x="3105150" y="2838450"/>
            <a:ext cx="2895600" cy="1866900"/>
          </a:xfrm>
          <a:prstGeom prst="rect">
            <a:avLst/>
          </a:prstGeom>
          <a:noFill/>
        </p:spPr>
      </p:pic>
      <p:pic>
        <p:nvPicPr>
          <p:cNvPr id="39956" name="Picture 20" descr="http://www.derdachstein.at/dachstein/de/files/Gondel-mit-Skywalk.jpg"/>
          <p:cNvPicPr>
            <a:picLocks noChangeAspect="1" noChangeArrowheads="1"/>
          </p:cNvPicPr>
          <p:nvPr/>
        </p:nvPicPr>
        <p:blipFill>
          <a:blip r:embed="rId8" cstate="print"/>
          <a:srcRect l="28623" b="18910"/>
          <a:stretch>
            <a:fillRect/>
          </a:stretch>
        </p:blipFill>
        <p:spPr bwMode="auto">
          <a:xfrm>
            <a:off x="3124200" y="848142"/>
            <a:ext cx="2857500" cy="1895058"/>
          </a:xfrm>
          <a:prstGeom prst="rect">
            <a:avLst/>
          </a:prstGeom>
          <a:noFill/>
        </p:spPr>
      </p:pic>
      <p:pic>
        <p:nvPicPr>
          <p:cNvPr id="39958" name="Picture 22" descr="http://p4.focus.de/img/gen/5/L/HB5LscCi_Pxgen_r_Ax541.jpg"/>
          <p:cNvPicPr>
            <a:picLocks noChangeAspect="1" noChangeArrowheads="1"/>
          </p:cNvPicPr>
          <p:nvPr/>
        </p:nvPicPr>
        <p:blipFill>
          <a:blip r:embed="rId9" cstate="print"/>
          <a:srcRect t="29049" b="15223"/>
          <a:stretch>
            <a:fillRect/>
          </a:stretch>
        </p:blipFill>
        <p:spPr bwMode="auto">
          <a:xfrm>
            <a:off x="6086474" y="4781550"/>
            <a:ext cx="2867025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87864" y="1587228"/>
            <a:ext cx="2902480" cy="508185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Warten auf den Winter        Viele Lieblosigkeiten Schlachthofdesign</a:t>
            </a:r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Selten ein Thema,             eine Idee, eine Obsession</a:t>
            </a:r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Inszenierungen machen das Ganze eher schlimmer</a:t>
            </a:r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Wir stellen fest</a:t>
            </a:r>
            <a:endParaRPr lang="de-CH" dirty="0"/>
          </a:p>
        </p:txBody>
      </p:sp>
      <p:sp>
        <p:nvSpPr>
          <p:cNvPr id="4" name="Inhaltsplatzhalter 1"/>
          <p:cNvSpPr>
            <a:spLocks noGrp="1"/>
          </p:cNvSpPr>
          <p:nvPr>
            <p:ph type="body" sz="quarter" idx="11"/>
          </p:nvPr>
        </p:nvSpPr>
        <p:spPr>
          <a:xfrm>
            <a:off x="6089515" y="233083"/>
            <a:ext cx="2865572" cy="376517"/>
          </a:xfrm>
        </p:spPr>
        <p:txBody>
          <a:bodyPr/>
          <a:lstStyle/>
          <a:p>
            <a:r>
              <a:rPr lang="de-CH" dirty="0" smtClean="0">
                <a:cs typeface="Arial" charset="0"/>
              </a:rPr>
              <a:t>Sommerinszenierung</a:t>
            </a:r>
            <a:endParaRPr lang="de-CH" dirty="0"/>
          </a:p>
        </p:txBody>
      </p:sp>
      <p:sp>
        <p:nvSpPr>
          <p:cNvPr id="5" name="Inhaltsplatzhalter 1"/>
          <p:cNvSpPr txBox="1">
            <a:spLocks/>
          </p:cNvSpPr>
          <p:nvPr/>
        </p:nvSpPr>
        <p:spPr bwMode="auto">
          <a:xfrm>
            <a:off x="3992639" y="1592148"/>
            <a:ext cx="2902480" cy="508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Aufräumen</a:t>
            </a:r>
            <a:r>
              <a:rPr kumimoji="0" lang="de-CH" sz="1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</a:t>
            </a:r>
            <a:r>
              <a:rPr lang="de-CH" sz="1800" kern="0" dirty="0" smtClean="0">
                <a:solidFill>
                  <a:srgbClr val="FF0000"/>
                </a:solidFill>
                <a:latin typeface="+mn-lt"/>
                <a:ea typeface="+mn-ea"/>
              </a:rPr>
              <a:t>   Schön und liebevoll machen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CH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de-CH" sz="1800" kern="0" dirty="0" smtClean="0">
                <a:solidFill>
                  <a:srgbClr val="FF0000"/>
                </a:solidFill>
                <a:latin typeface="+mn-lt"/>
                <a:ea typeface="+mn-ea"/>
              </a:rPr>
              <a:t>Positionieren           Thematisieren</a:t>
            </a:r>
            <a:endParaRPr kumimoji="0" lang="de-CH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Qualität der Inszenierung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6089515" y="233083"/>
            <a:ext cx="2865572" cy="376517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de-CH" dirty="0" smtClean="0">
                <a:ea typeface="ＭＳ Ｐゴシック" pitchFamily="-80" charset="-128"/>
                <a:cs typeface="Arial" charset="0"/>
              </a:rPr>
              <a:t>Masterplan </a:t>
            </a:r>
            <a:r>
              <a:rPr lang="de-CH" dirty="0" err="1" smtClean="0">
                <a:ea typeface="ＭＳ Ｐゴシック" pitchFamily="-80" charset="-128"/>
                <a:cs typeface="Arial" charset="0"/>
              </a:rPr>
              <a:t>Jungfraujoch</a:t>
            </a:r>
            <a:endParaRPr lang="de-CH" dirty="0" smtClean="0">
              <a:ea typeface="ＭＳ Ｐゴシック" pitchFamily="-80" charset="-128"/>
            </a:endParaRPr>
          </a:p>
          <a:p>
            <a:pPr algn="r">
              <a:buNone/>
            </a:pPr>
            <a:endParaRPr lang="de-CH" dirty="0" smtClean="0"/>
          </a:p>
          <a:p>
            <a:pPr algn="r">
              <a:buNone/>
            </a:pPr>
            <a:endParaRPr lang="de-CH" dirty="0"/>
          </a:p>
        </p:txBody>
      </p:sp>
      <p:sp>
        <p:nvSpPr>
          <p:cNvPr id="4" name="Bildplatzhalter 3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2" descr="P:\Jungfrau Konzeption Joch 2011\2 Konzeption\Architektur\Pläne Joch\pdf\04_pdf_280809-nr2\JFB_variante A 0908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1100138"/>
            <a:ext cx="882015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ihandform 6"/>
          <p:cNvSpPr/>
          <p:nvPr/>
        </p:nvSpPr>
        <p:spPr bwMode="auto">
          <a:xfrm>
            <a:off x="5918200" y="1862138"/>
            <a:ext cx="2828925" cy="958850"/>
          </a:xfrm>
          <a:custGeom>
            <a:avLst/>
            <a:gdLst>
              <a:gd name="connsiteX0" fmla="*/ 644525 w 2828925"/>
              <a:gd name="connsiteY0" fmla="*/ 527050 h 958850"/>
              <a:gd name="connsiteX1" fmla="*/ 454025 w 2828925"/>
              <a:gd name="connsiteY1" fmla="*/ 527050 h 958850"/>
              <a:gd name="connsiteX2" fmla="*/ 215900 w 2828925"/>
              <a:gd name="connsiteY2" fmla="*/ 574675 h 958850"/>
              <a:gd name="connsiteX3" fmla="*/ 53975 w 2828925"/>
              <a:gd name="connsiteY3" fmla="*/ 612775 h 958850"/>
              <a:gd name="connsiteX4" fmla="*/ 82550 w 2828925"/>
              <a:gd name="connsiteY4" fmla="*/ 727075 h 958850"/>
              <a:gd name="connsiteX5" fmla="*/ 549275 w 2828925"/>
              <a:gd name="connsiteY5" fmla="*/ 784225 h 958850"/>
              <a:gd name="connsiteX6" fmla="*/ 1758950 w 2828925"/>
              <a:gd name="connsiteY6" fmla="*/ 889000 h 958850"/>
              <a:gd name="connsiteX7" fmla="*/ 1911350 w 2828925"/>
              <a:gd name="connsiteY7" fmla="*/ 936625 h 958850"/>
              <a:gd name="connsiteX8" fmla="*/ 2187575 w 2828925"/>
              <a:gd name="connsiteY8" fmla="*/ 755650 h 958850"/>
              <a:gd name="connsiteX9" fmla="*/ 2473325 w 2828925"/>
              <a:gd name="connsiteY9" fmla="*/ 622300 h 958850"/>
              <a:gd name="connsiteX10" fmla="*/ 2740025 w 2828925"/>
              <a:gd name="connsiteY10" fmla="*/ 574675 h 958850"/>
              <a:gd name="connsiteX11" fmla="*/ 2797175 w 2828925"/>
              <a:gd name="connsiteY11" fmla="*/ 565150 h 958850"/>
              <a:gd name="connsiteX12" fmla="*/ 2816225 w 2828925"/>
              <a:gd name="connsiteY12" fmla="*/ 527050 h 958850"/>
              <a:gd name="connsiteX13" fmla="*/ 2720975 w 2828925"/>
              <a:gd name="connsiteY13" fmla="*/ 79375 h 958850"/>
              <a:gd name="connsiteX14" fmla="*/ 2701925 w 2828925"/>
              <a:gd name="connsiteY14" fmla="*/ 50800 h 958850"/>
              <a:gd name="connsiteX15" fmla="*/ 2654300 w 2828925"/>
              <a:gd name="connsiteY15" fmla="*/ 60325 h 958850"/>
              <a:gd name="connsiteX16" fmla="*/ 511175 w 2828925"/>
              <a:gd name="connsiteY16" fmla="*/ 517525 h 958850"/>
              <a:gd name="connsiteX17" fmla="*/ 520700 w 2828925"/>
              <a:gd name="connsiteY17" fmla="*/ 517525 h 9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28925" h="958850">
                <a:moveTo>
                  <a:pt x="644525" y="527050"/>
                </a:moveTo>
                <a:cubicBezTo>
                  <a:pt x="584994" y="523081"/>
                  <a:pt x="525463" y="519113"/>
                  <a:pt x="454025" y="527050"/>
                </a:cubicBezTo>
                <a:cubicBezTo>
                  <a:pt x="382588" y="534988"/>
                  <a:pt x="282575" y="560388"/>
                  <a:pt x="215900" y="574675"/>
                </a:cubicBezTo>
                <a:cubicBezTo>
                  <a:pt x="149225" y="588962"/>
                  <a:pt x="76200" y="587375"/>
                  <a:pt x="53975" y="612775"/>
                </a:cubicBezTo>
                <a:cubicBezTo>
                  <a:pt x="31750" y="638175"/>
                  <a:pt x="0" y="698500"/>
                  <a:pt x="82550" y="727075"/>
                </a:cubicBezTo>
                <a:cubicBezTo>
                  <a:pt x="165100" y="755650"/>
                  <a:pt x="549275" y="784225"/>
                  <a:pt x="549275" y="784225"/>
                </a:cubicBezTo>
                <a:lnTo>
                  <a:pt x="1758950" y="889000"/>
                </a:lnTo>
                <a:cubicBezTo>
                  <a:pt x="1985963" y="914400"/>
                  <a:pt x="1839913" y="958850"/>
                  <a:pt x="1911350" y="936625"/>
                </a:cubicBezTo>
                <a:cubicBezTo>
                  <a:pt x="1982788" y="914400"/>
                  <a:pt x="2093912" y="808038"/>
                  <a:pt x="2187575" y="755650"/>
                </a:cubicBezTo>
                <a:cubicBezTo>
                  <a:pt x="2281238" y="703262"/>
                  <a:pt x="2381250" y="652462"/>
                  <a:pt x="2473325" y="622300"/>
                </a:cubicBezTo>
                <a:cubicBezTo>
                  <a:pt x="2565400" y="592138"/>
                  <a:pt x="2740025" y="574675"/>
                  <a:pt x="2740025" y="574675"/>
                </a:cubicBezTo>
                <a:cubicBezTo>
                  <a:pt x="2794000" y="565150"/>
                  <a:pt x="2784475" y="573087"/>
                  <a:pt x="2797175" y="565150"/>
                </a:cubicBezTo>
                <a:cubicBezTo>
                  <a:pt x="2809875" y="557213"/>
                  <a:pt x="2828925" y="608013"/>
                  <a:pt x="2816225" y="527050"/>
                </a:cubicBezTo>
                <a:cubicBezTo>
                  <a:pt x="2803525" y="446087"/>
                  <a:pt x="2740025" y="158750"/>
                  <a:pt x="2720975" y="79375"/>
                </a:cubicBezTo>
                <a:cubicBezTo>
                  <a:pt x="2701925" y="0"/>
                  <a:pt x="2713038" y="53975"/>
                  <a:pt x="2701925" y="50800"/>
                </a:cubicBezTo>
                <a:cubicBezTo>
                  <a:pt x="2690812" y="47625"/>
                  <a:pt x="2654300" y="60325"/>
                  <a:pt x="2654300" y="60325"/>
                </a:cubicBezTo>
                <a:lnTo>
                  <a:pt x="511175" y="517525"/>
                </a:lnTo>
                <a:cubicBezTo>
                  <a:pt x="155575" y="593725"/>
                  <a:pt x="520700" y="517525"/>
                  <a:pt x="520700" y="517525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CH">
              <a:ea typeface="ＭＳ Ｐゴシック" pitchFamily="-80" charset="-128"/>
              <a:cs typeface="ＭＳ Ｐゴシック" charset="-128"/>
            </a:endParaRPr>
          </a:p>
        </p:txBody>
      </p:sp>
      <p:sp>
        <p:nvSpPr>
          <p:cNvPr id="8" name="Freihandform 5"/>
          <p:cNvSpPr>
            <a:spLocks noChangeArrowheads="1"/>
          </p:cNvSpPr>
          <p:nvPr/>
        </p:nvSpPr>
        <p:spPr bwMode="auto">
          <a:xfrm>
            <a:off x="5553075" y="2679700"/>
            <a:ext cx="593725" cy="633413"/>
          </a:xfrm>
          <a:custGeom>
            <a:avLst/>
            <a:gdLst>
              <a:gd name="T0" fmla="*/ 585788 w 593725"/>
              <a:gd name="T1" fmla="*/ 633399 h 633413"/>
              <a:gd name="T2" fmla="*/ 578644 w 593725"/>
              <a:gd name="T3" fmla="*/ 352412 h 633413"/>
              <a:gd name="T4" fmla="*/ 495300 w 593725"/>
              <a:gd name="T5" fmla="*/ 176213 h 633413"/>
              <a:gd name="T6" fmla="*/ 290513 w 593725"/>
              <a:gd name="T7" fmla="*/ 26194 h 633413"/>
              <a:gd name="T8" fmla="*/ 0 w 593725"/>
              <a:gd name="T9" fmla="*/ 19051 h 633413"/>
              <a:gd name="T10" fmla="*/ 0 w 593725"/>
              <a:gd name="T11" fmla="*/ 19051 h 633413"/>
              <a:gd name="T12" fmla="*/ 0 w 593725"/>
              <a:gd name="T13" fmla="*/ 19051 h 633413"/>
              <a:gd name="T14" fmla="*/ 0 w 593725"/>
              <a:gd name="T15" fmla="*/ 19051 h 6334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93725"/>
              <a:gd name="T25" fmla="*/ 0 h 633413"/>
              <a:gd name="T26" fmla="*/ 593725 w 593725"/>
              <a:gd name="T27" fmla="*/ 633413 h 6334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93725" h="633413">
                <a:moveTo>
                  <a:pt x="585788" y="633413"/>
                </a:moveTo>
                <a:cubicBezTo>
                  <a:pt x="589756" y="531019"/>
                  <a:pt x="593725" y="428626"/>
                  <a:pt x="578644" y="352426"/>
                </a:cubicBezTo>
                <a:cubicBezTo>
                  <a:pt x="563563" y="276226"/>
                  <a:pt x="543322" y="230585"/>
                  <a:pt x="495300" y="176213"/>
                </a:cubicBezTo>
                <a:cubicBezTo>
                  <a:pt x="447278" y="121841"/>
                  <a:pt x="373063" y="52388"/>
                  <a:pt x="290513" y="26194"/>
                </a:cubicBezTo>
                <a:cubicBezTo>
                  <a:pt x="207963" y="0"/>
                  <a:pt x="0" y="19051"/>
                  <a:pt x="0" y="19051"/>
                </a:cubicBezTo>
              </a:path>
            </a:pathLst>
          </a:custGeom>
          <a:noFill/>
          <a:ln w="28575" algn="ctr">
            <a:solidFill>
              <a:srgbClr val="92D05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Ellipse 6"/>
          <p:cNvSpPr>
            <a:spLocks noChangeArrowheads="1"/>
          </p:cNvSpPr>
          <p:nvPr/>
        </p:nvSpPr>
        <p:spPr bwMode="auto">
          <a:xfrm>
            <a:off x="5429250" y="2640013"/>
            <a:ext cx="160338" cy="157162"/>
          </a:xfrm>
          <a:prstGeom prst="ellipse">
            <a:avLst/>
          </a:prstGeom>
          <a:noFill/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0" name="Freihandform 7"/>
          <p:cNvSpPr>
            <a:spLocks noChangeArrowheads="1"/>
          </p:cNvSpPr>
          <p:nvPr/>
        </p:nvSpPr>
        <p:spPr bwMode="auto">
          <a:xfrm>
            <a:off x="4557713" y="2733675"/>
            <a:ext cx="860425" cy="712788"/>
          </a:xfrm>
          <a:custGeom>
            <a:avLst/>
            <a:gdLst>
              <a:gd name="T0" fmla="*/ 873229 w 859631"/>
              <a:gd name="T1" fmla="*/ 0 h 711994"/>
              <a:gd name="T2" fmla="*/ 716001 w 859631"/>
              <a:gd name="T3" fmla="*/ 67950 h 711994"/>
              <a:gd name="T4" fmla="*/ 624082 w 859631"/>
              <a:gd name="T5" fmla="*/ 172301 h 711994"/>
              <a:gd name="T6" fmla="*/ 520066 w 859631"/>
              <a:gd name="T7" fmla="*/ 388282 h 711994"/>
              <a:gd name="T8" fmla="*/ 365256 w 859631"/>
              <a:gd name="T9" fmla="*/ 584850 h 711994"/>
              <a:gd name="T10" fmla="*/ 174163 w 859631"/>
              <a:gd name="T11" fmla="*/ 689198 h 711994"/>
              <a:gd name="T12" fmla="*/ 0 w 859631"/>
              <a:gd name="T13" fmla="*/ 725599 h 7119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9631"/>
              <a:gd name="T22" fmla="*/ 0 h 711994"/>
              <a:gd name="T23" fmla="*/ 859631 w 859631"/>
              <a:gd name="T24" fmla="*/ 711994 h 7119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9631" h="711994">
                <a:moveTo>
                  <a:pt x="859631" y="0"/>
                </a:moveTo>
                <a:cubicBezTo>
                  <a:pt x="802679" y="19248"/>
                  <a:pt x="745728" y="38497"/>
                  <a:pt x="704850" y="66675"/>
                </a:cubicBezTo>
                <a:cubicBezTo>
                  <a:pt x="663972" y="94853"/>
                  <a:pt x="646509" y="116682"/>
                  <a:pt x="614362" y="169069"/>
                </a:cubicBezTo>
                <a:cubicBezTo>
                  <a:pt x="582215" y="221456"/>
                  <a:pt x="554434" y="313531"/>
                  <a:pt x="511968" y="381000"/>
                </a:cubicBezTo>
                <a:cubicBezTo>
                  <a:pt x="469502" y="448469"/>
                  <a:pt x="416321" y="524670"/>
                  <a:pt x="359568" y="573882"/>
                </a:cubicBezTo>
                <a:cubicBezTo>
                  <a:pt x="302815" y="623094"/>
                  <a:pt x="231378" y="653256"/>
                  <a:pt x="171450" y="676275"/>
                </a:cubicBezTo>
                <a:cubicBezTo>
                  <a:pt x="111522" y="699294"/>
                  <a:pt x="55761" y="705644"/>
                  <a:pt x="0" y="711994"/>
                </a:cubicBezTo>
              </a:path>
            </a:pathLst>
          </a:custGeom>
          <a:noFill/>
          <a:ln w="28575" algn="ctr">
            <a:solidFill>
              <a:srgbClr val="92D05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Ellipse 8"/>
          <p:cNvSpPr>
            <a:spLocks noChangeArrowheads="1"/>
          </p:cNvSpPr>
          <p:nvPr/>
        </p:nvSpPr>
        <p:spPr bwMode="auto">
          <a:xfrm>
            <a:off x="4400550" y="3370263"/>
            <a:ext cx="160338" cy="157162"/>
          </a:xfrm>
          <a:prstGeom prst="ellipse">
            <a:avLst/>
          </a:prstGeom>
          <a:noFill/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2" name="Freihandform 9"/>
          <p:cNvSpPr>
            <a:spLocks noChangeArrowheads="1"/>
          </p:cNvSpPr>
          <p:nvPr/>
        </p:nvSpPr>
        <p:spPr bwMode="auto">
          <a:xfrm>
            <a:off x="3319463" y="3167063"/>
            <a:ext cx="1069975" cy="279400"/>
          </a:xfrm>
          <a:custGeom>
            <a:avLst/>
            <a:gdLst>
              <a:gd name="T0" fmla="*/ 1082760 w 1069181"/>
              <a:gd name="T1" fmla="*/ 273140 h 279796"/>
              <a:gd name="T2" fmla="*/ 885015 w 1069181"/>
              <a:gd name="T3" fmla="*/ 208050 h 279796"/>
              <a:gd name="T4" fmla="*/ 728269 w 1069181"/>
              <a:gd name="T5" fmla="*/ 73224 h 279796"/>
              <a:gd name="T6" fmla="*/ 516057 w 1069181"/>
              <a:gd name="T7" fmla="*/ 8130 h 279796"/>
              <a:gd name="T8" fmla="*/ 327962 w 1069181"/>
              <a:gd name="T9" fmla="*/ 24407 h 279796"/>
              <a:gd name="T10" fmla="*/ 0 w 1069181"/>
              <a:gd name="T11" fmla="*/ 110417 h 279796"/>
              <a:gd name="T12" fmla="*/ 0 w 1069181"/>
              <a:gd name="T13" fmla="*/ 110417 h 279796"/>
              <a:gd name="T14" fmla="*/ 0 w 1069181"/>
              <a:gd name="T15" fmla="*/ 110417 h 279796"/>
              <a:gd name="T16" fmla="*/ 0 w 1069181"/>
              <a:gd name="T17" fmla="*/ 110417 h 2797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69181"/>
              <a:gd name="T28" fmla="*/ 0 h 279796"/>
              <a:gd name="T29" fmla="*/ 1069181 w 1069181"/>
              <a:gd name="T30" fmla="*/ 279796 h 2797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69181" h="279796">
                <a:moveTo>
                  <a:pt x="1069181" y="279796"/>
                </a:moveTo>
                <a:cubicBezTo>
                  <a:pt x="1000720" y="263524"/>
                  <a:pt x="932259" y="247252"/>
                  <a:pt x="873918" y="213121"/>
                </a:cubicBezTo>
                <a:cubicBezTo>
                  <a:pt x="815577" y="178990"/>
                  <a:pt x="779859" y="109140"/>
                  <a:pt x="719137" y="75009"/>
                </a:cubicBezTo>
                <a:cubicBezTo>
                  <a:pt x="658415" y="40878"/>
                  <a:pt x="575468" y="16668"/>
                  <a:pt x="509587" y="8334"/>
                </a:cubicBezTo>
                <a:cubicBezTo>
                  <a:pt x="443706" y="0"/>
                  <a:pt x="408781" y="7540"/>
                  <a:pt x="323850" y="25002"/>
                </a:cubicBezTo>
                <a:cubicBezTo>
                  <a:pt x="238919" y="42464"/>
                  <a:pt x="0" y="113109"/>
                  <a:pt x="0" y="113109"/>
                </a:cubicBezTo>
              </a:path>
            </a:pathLst>
          </a:custGeom>
          <a:noFill/>
          <a:ln w="28575" algn="ctr">
            <a:solidFill>
              <a:srgbClr val="92D05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Ellipse 10"/>
          <p:cNvSpPr>
            <a:spLocks noChangeArrowheads="1"/>
          </p:cNvSpPr>
          <p:nvPr/>
        </p:nvSpPr>
        <p:spPr bwMode="auto">
          <a:xfrm>
            <a:off x="3160713" y="3235325"/>
            <a:ext cx="158750" cy="157163"/>
          </a:xfrm>
          <a:prstGeom prst="ellipse">
            <a:avLst/>
          </a:prstGeom>
          <a:noFill/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4" name="Freihandform 11"/>
          <p:cNvSpPr>
            <a:spLocks noChangeArrowheads="1"/>
          </p:cNvSpPr>
          <p:nvPr/>
        </p:nvSpPr>
        <p:spPr bwMode="auto">
          <a:xfrm>
            <a:off x="2208213" y="3238500"/>
            <a:ext cx="936625" cy="733425"/>
          </a:xfrm>
          <a:custGeom>
            <a:avLst/>
            <a:gdLst>
              <a:gd name="T0" fmla="*/ 911595 w 938212"/>
              <a:gd name="T1" fmla="*/ 84552 h 734615"/>
              <a:gd name="T2" fmla="*/ 738068 w 938212"/>
              <a:gd name="T3" fmla="*/ 82236 h 734615"/>
              <a:gd name="T4" fmla="*/ 518266 w 938212"/>
              <a:gd name="T5" fmla="*/ 22007 h 734615"/>
              <a:gd name="T6" fmla="*/ 263762 w 938212"/>
              <a:gd name="T7" fmla="*/ 24323 h 734615"/>
              <a:gd name="T8" fmla="*/ 67097 w 938212"/>
              <a:gd name="T9" fmla="*/ 167948 h 734615"/>
              <a:gd name="T10" fmla="*/ 2313 w 938212"/>
              <a:gd name="T11" fmla="*/ 406547 h 734615"/>
              <a:gd name="T12" fmla="*/ 80980 w 938212"/>
              <a:gd name="T13" fmla="*/ 603453 h 734615"/>
              <a:gd name="T14" fmla="*/ 168897 w 938212"/>
              <a:gd name="T15" fmla="*/ 714646 h 7346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38212"/>
              <a:gd name="T25" fmla="*/ 0 h 734615"/>
              <a:gd name="T26" fmla="*/ 938212 w 938212"/>
              <a:gd name="T27" fmla="*/ 734615 h 7346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38212" h="734615">
                <a:moveTo>
                  <a:pt x="938212" y="86915"/>
                </a:moveTo>
                <a:cubicBezTo>
                  <a:pt x="882650" y="91082"/>
                  <a:pt x="827088" y="95249"/>
                  <a:pt x="759619" y="84534"/>
                </a:cubicBezTo>
                <a:cubicBezTo>
                  <a:pt x="692150" y="73819"/>
                  <a:pt x="614759" y="32544"/>
                  <a:pt x="533400" y="22622"/>
                </a:cubicBezTo>
                <a:cubicBezTo>
                  <a:pt x="452041" y="12700"/>
                  <a:pt x="348853" y="0"/>
                  <a:pt x="271462" y="25003"/>
                </a:cubicBezTo>
                <a:cubicBezTo>
                  <a:pt x="194071" y="50006"/>
                  <a:pt x="113903" y="107156"/>
                  <a:pt x="69056" y="172640"/>
                </a:cubicBezTo>
                <a:cubicBezTo>
                  <a:pt x="24209" y="238124"/>
                  <a:pt x="0" y="343297"/>
                  <a:pt x="2381" y="417909"/>
                </a:cubicBezTo>
                <a:cubicBezTo>
                  <a:pt x="4762" y="492521"/>
                  <a:pt x="54769" y="567531"/>
                  <a:pt x="83344" y="620315"/>
                </a:cubicBezTo>
                <a:cubicBezTo>
                  <a:pt x="111919" y="673099"/>
                  <a:pt x="142875" y="703857"/>
                  <a:pt x="173831" y="734615"/>
                </a:cubicBezTo>
              </a:path>
            </a:pathLst>
          </a:custGeom>
          <a:noFill/>
          <a:ln w="28575" algn="ctr">
            <a:solidFill>
              <a:srgbClr val="92D05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6183313" y="3028950"/>
            <a:ext cx="1003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CH" sz="1600"/>
              <a:t>Einstieg</a:t>
            </a:r>
            <a:endParaRPr lang="de-DE" sz="1600"/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1347788" y="3638550"/>
            <a:ext cx="1001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CH" sz="1600"/>
              <a:t>Ausstieg</a:t>
            </a:r>
            <a:endParaRPr lang="de-DE" sz="1600"/>
          </a:p>
        </p:txBody>
      </p:sp>
      <p:sp>
        <p:nvSpPr>
          <p:cNvPr id="17" name="Rechteck 18"/>
          <p:cNvSpPr>
            <a:spLocks noChangeArrowheads="1"/>
          </p:cNvSpPr>
          <p:nvPr/>
        </p:nvSpPr>
        <p:spPr bwMode="auto">
          <a:xfrm>
            <a:off x="6629400" y="6173788"/>
            <a:ext cx="2451100" cy="482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8" name="Freihandform 17"/>
          <p:cNvSpPr/>
          <p:nvPr/>
        </p:nvSpPr>
        <p:spPr bwMode="auto">
          <a:xfrm>
            <a:off x="1254125" y="2405063"/>
            <a:ext cx="5416550" cy="2365375"/>
          </a:xfrm>
          <a:custGeom>
            <a:avLst/>
            <a:gdLst>
              <a:gd name="connsiteX0" fmla="*/ 84125 w 5415686"/>
              <a:gd name="connsiteY0" fmla="*/ 1694688 h 2365248"/>
              <a:gd name="connsiteX1" fmla="*/ 120701 w 5415686"/>
              <a:gd name="connsiteY1" fmla="*/ 1789786 h 2365248"/>
              <a:gd name="connsiteX2" fmla="*/ 135331 w 5415686"/>
              <a:gd name="connsiteY2" fmla="*/ 1862938 h 2365248"/>
              <a:gd name="connsiteX3" fmla="*/ 237744 w 5415686"/>
              <a:gd name="connsiteY3" fmla="*/ 1884883 h 2365248"/>
              <a:gd name="connsiteX4" fmla="*/ 303581 w 5415686"/>
              <a:gd name="connsiteY4" fmla="*/ 1936090 h 2365248"/>
              <a:gd name="connsiteX5" fmla="*/ 303581 w 5415686"/>
              <a:gd name="connsiteY5" fmla="*/ 2053133 h 2365248"/>
              <a:gd name="connsiteX6" fmla="*/ 296265 w 5415686"/>
              <a:gd name="connsiteY6" fmla="*/ 2133600 h 2365248"/>
              <a:gd name="connsiteX7" fmla="*/ 281635 w 5415686"/>
              <a:gd name="connsiteY7" fmla="*/ 2294534 h 2365248"/>
              <a:gd name="connsiteX8" fmla="*/ 508406 w 5415686"/>
              <a:gd name="connsiteY8" fmla="*/ 2360371 h 2365248"/>
              <a:gd name="connsiteX9" fmla="*/ 1035101 w 5415686"/>
              <a:gd name="connsiteY9" fmla="*/ 2323795 h 2365248"/>
              <a:gd name="connsiteX10" fmla="*/ 1986077 w 5415686"/>
              <a:gd name="connsiteY10" fmla="*/ 2155546 h 2365248"/>
              <a:gd name="connsiteX11" fmla="*/ 2746857 w 5415686"/>
              <a:gd name="connsiteY11" fmla="*/ 1950720 h 2365248"/>
              <a:gd name="connsiteX12" fmla="*/ 3141878 w 5415686"/>
              <a:gd name="connsiteY12" fmla="*/ 1936090 h 2365248"/>
              <a:gd name="connsiteX13" fmla="*/ 4107485 w 5415686"/>
              <a:gd name="connsiteY13" fmla="*/ 1819046 h 2365248"/>
              <a:gd name="connsiteX14" fmla="*/ 4561027 w 5415686"/>
              <a:gd name="connsiteY14" fmla="*/ 1760525 h 2365248"/>
              <a:gd name="connsiteX15" fmla="*/ 5058461 w 5415686"/>
              <a:gd name="connsiteY15" fmla="*/ 1694688 h 2365248"/>
              <a:gd name="connsiteX16" fmla="*/ 5175504 w 5415686"/>
              <a:gd name="connsiteY16" fmla="*/ 1680058 h 2365248"/>
              <a:gd name="connsiteX17" fmla="*/ 5285232 w 5415686"/>
              <a:gd name="connsiteY17" fmla="*/ 1636166 h 2365248"/>
              <a:gd name="connsiteX18" fmla="*/ 5394960 w 5415686"/>
              <a:gd name="connsiteY18" fmla="*/ 1489862 h 2365248"/>
              <a:gd name="connsiteX19" fmla="*/ 5409590 w 5415686"/>
              <a:gd name="connsiteY19" fmla="*/ 1467917 h 2365248"/>
              <a:gd name="connsiteX20" fmla="*/ 5365699 w 5415686"/>
              <a:gd name="connsiteY20" fmla="*/ 1365504 h 2365248"/>
              <a:gd name="connsiteX21" fmla="*/ 5255971 w 5415686"/>
              <a:gd name="connsiteY21" fmla="*/ 809549 h 2365248"/>
              <a:gd name="connsiteX22" fmla="*/ 5131613 w 5415686"/>
              <a:gd name="connsiteY22" fmla="*/ 348691 h 2365248"/>
              <a:gd name="connsiteX23" fmla="*/ 5043830 w 5415686"/>
              <a:gd name="connsiteY23" fmla="*/ 48768 h 2365248"/>
              <a:gd name="connsiteX24" fmla="*/ 4890211 w 5415686"/>
              <a:gd name="connsiteY24" fmla="*/ 56083 h 2365248"/>
              <a:gd name="connsiteX25" fmla="*/ 3909974 w 5415686"/>
              <a:gd name="connsiteY25" fmla="*/ 238963 h 2365248"/>
              <a:gd name="connsiteX26" fmla="*/ 632765 w 5415686"/>
              <a:gd name="connsiteY26" fmla="*/ 933907 h 2365248"/>
              <a:gd name="connsiteX27" fmla="*/ 113385 w 5415686"/>
              <a:gd name="connsiteY27" fmla="*/ 1050950 h 2365248"/>
              <a:gd name="connsiteX28" fmla="*/ 40233 w 5415686"/>
              <a:gd name="connsiteY28" fmla="*/ 1160678 h 2365248"/>
              <a:gd name="connsiteX29" fmla="*/ 84125 w 5415686"/>
              <a:gd name="connsiteY29" fmla="*/ 1694688 h 236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415686" h="2365248">
                <a:moveTo>
                  <a:pt x="84125" y="1694688"/>
                </a:moveTo>
                <a:cubicBezTo>
                  <a:pt x="97536" y="1799539"/>
                  <a:pt x="112167" y="1761744"/>
                  <a:pt x="120701" y="1789786"/>
                </a:cubicBezTo>
                <a:cubicBezTo>
                  <a:pt x="129235" y="1817828"/>
                  <a:pt x="115824" y="1847089"/>
                  <a:pt x="135331" y="1862938"/>
                </a:cubicBezTo>
                <a:cubicBezTo>
                  <a:pt x="154838" y="1878788"/>
                  <a:pt x="209702" y="1872691"/>
                  <a:pt x="237744" y="1884883"/>
                </a:cubicBezTo>
                <a:cubicBezTo>
                  <a:pt x="265786" y="1897075"/>
                  <a:pt x="292608" y="1908048"/>
                  <a:pt x="303581" y="1936090"/>
                </a:cubicBezTo>
                <a:cubicBezTo>
                  <a:pt x="314554" y="1964132"/>
                  <a:pt x="304800" y="2020215"/>
                  <a:pt x="303581" y="2053133"/>
                </a:cubicBezTo>
                <a:cubicBezTo>
                  <a:pt x="302362" y="2086051"/>
                  <a:pt x="296265" y="2133600"/>
                  <a:pt x="296265" y="2133600"/>
                </a:cubicBezTo>
                <a:cubicBezTo>
                  <a:pt x="292607" y="2173833"/>
                  <a:pt x="246278" y="2256739"/>
                  <a:pt x="281635" y="2294534"/>
                </a:cubicBezTo>
                <a:cubicBezTo>
                  <a:pt x="316992" y="2332329"/>
                  <a:pt x="382828" y="2355494"/>
                  <a:pt x="508406" y="2360371"/>
                </a:cubicBezTo>
                <a:cubicBezTo>
                  <a:pt x="633984" y="2365248"/>
                  <a:pt x="788823" y="2357932"/>
                  <a:pt x="1035101" y="2323795"/>
                </a:cubicBezTo>
                <a:cubicBezTo>
                  <a:pt x="1281379" y="2289658"/>
                  <a:pt x="1700784" y="2217725"/>
                  <a:pt x="1986077" y="2155546"/>
                </a:cubicBezTo>
                <a:cubicBezTo>
                  <a:pt x="2271370" y="2093367"/>
                  <a:pt x="2554224" y="1987296"/>
                  <a:pt x="2746857" y="1950720"/>
                </a:cubicBezTo>
                <a:cubicBezTo>
                  <a:pt x="2939490" y="1914144"/>
                  <a:pt x="2915107" y="1958036"/>
                  <a:pt x="3141878" y="1936090"/>
                </a:cubicBezTo>
                <a:cubicBezTo>
                  <a:pt x="3368649" y="1914144"/>
                  <a:pt x="4107485" y="1819046"/>
                  <a:pt x="4107485" y="1819046"/>
                </a:cubicBezTo>
                <a:lnTo>
                  <a:pt x="4561027" y="1760525"/>
                </a:lnTo>
                <a:lnTo>
                  <a:pt x="5058461" y="1694688"/>
                </a:lnTo>
                <a:cubicBezTo>
                  <a:pt x="5160874" y="1681277"/>
                  <a:pt x="5137709" y="1689812"/>
                  <a:pt x="5175504" y="1680058"/>
                </a:cubicBezTo>
                <a:cubicBezTo>
                  <a:pt x="5213299" y="1670304"/>
                  <a:pt x="5248656" y="1667865"/>
                  <a:pt x="5285232" y="1636166"/>
                </a:cubicBezTo>
                <a:cubicBezTo>
                  <a:pt x="5321808" y="1604467"/>
                  <a:pt x="5374234" y="1517904"/>
                  <a:pt x="5394960" y="1489862"/>
                </a:cubicBezTo>
                <a:cubicBezTo>
                  <a:pt x="5415686" y="1461821"/>
                  <a:pt x="5414467" y="1488643"/>
                  <a:pt x="5409590" y="1467917"/>
                </a:cubicBezTo>
                <a:cubicBezTo>
                  <a:pt x="5404713" y="1447191"/>
                  <a:pt x="5391302" y="1475232"/>
                  <a:pt x="5365699" y="1365504"/>
                </a:cubicBezTo>
                <a:cubicBezTo>
                  <a:pt x="5340096" y="1255776"/>
                  <a:pt x="5294985" y="979018"/>
                  <a:pt x="5255971" y="809549"/>
                </a:cubicBezTo>
                <a:cubicBezTo>
                  <a:pt x="5216957" y="640080"/>
                  <a:pt x="5166970" y="475488"/>
                  <a:pt x="5131613" y="348691"/>
                </a:cubicBezTo>
                <a:cubicBezTo>
                  <a:pt x="5096256" y="221894"/>
                  <a:pt x="5084064" y="97536"/>
                  <a:pt x="5043830" y="48768"/>
                </a:cubicBezTo>
                <a:cubicBezTo>
                  <a:pt x="5003596" y="0"/>
                  <a:pt x="5079187" y="24384"/>
                  <a:pt x="4890211" y="56083"/>
                </a:cubicBezTo>
                <a:cubicBezTo>
                  <a:pt x="4701235" y="87782"/>
                  <a:pt x="3909974" y="238963"/>
                  <a:pt x="3909974" y="238963"/>
                </a:cubicBezTo>
                <a:lnTo>
                  <a:pt x="632765" y="933907"/>
                </a:lnTo>
                <a:cubicBezTo>
                  <a:pt x="0" y="1069238"/>
                  <a:pt x="212140" y="1013155"/>
                  <a:pt x="113385" y="1050950"/>
                </a:cubicBezTo>
                <a:cubicBezTo>
                  <a:pt x="14630" y="1088745"/>
                  <a:pt x="43890" y="1049731"/>
                  <a:pt x="40233" y="1160678"/>
                </a:cubicBezTo>
                <a:cubicBezTo>
                  <a:pt x="36576" y="1271625"/>
                  <a:pt x="70714" y="1589837"/>
                  <a:pt x="84125" y="169468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CH">
              <a:ea typeface="ＭＳ Ｐゴシック" pitchFamily="-80" charset="-128"/>
              <a:cs typeface="ＭＳ Ｐゴシック" charset="-128"/>
            </a:endParaRPr>
          </a:p>
        </p:txBody>
      </p:sp>
      <p:sp>
        <p:nvSpPr>
          <p:cNvPr id="19" name="Freihandform 18"/>
          <p:cNvSpPr/>
          <p:nvPr/>
        </p:nvSpPr>
        <p:spPr bwMode="auto">
          <a:xfrm>
            <a:off x="6178550" y="2422525"/>
            <a:ext cx="1608138" cy="1577975"/>
          </a:xfrm>
          <a:custGeom>
            <a:avLst/>
            <a:gdLst>
              <a:gd name="connsiteX0" fmla="*/ 441325 w 1608137"/>
              <a:gd name="connsiteY0" fmla="*/ 1519238 h 1577976"/>
              <a:gd name="connsiteX1" fmla="*/ 498475 w 1608137"/>
              <a:gd name="connsiteY1" fmla="*/ 1481138 h 1577976"/>
              <a:gd name="connsiteX2" fmla="*/ 508000 w 1608137"/>
              <a:gd name="connsiteY2" fmla="*/ 1423988 h 1577976"/>
              <a:gd name="connsiteX3" fmla="*/ 641350 w 1608137"/>
              <a:gd name="connsiteY3" fmla="*/ 1290638 h 1577976"/>
              <a:gd name="connsiteX4" fmla="*/ 1308100 w 1608137"/>
              <a:gd name="connsiteY4" fmla="*/ 804863 h 1577976"/>
              <a:gd name="connsiteX5" fmla="*/ 1508125 w 1608137"/>
              <a:gd name="connsiteY5" fmla="*/ 604838 h 1577976"/>
              <a:gd name="connsiteX6" fmla="*/ 1393825 w 1608137"/>
              <a:gd name="connsiteY6" fmla="*/ 214313 h 1577976"/>
              <a:gd name="connsiteX7" fmla="*/ 222250 w 1608137"/>
              <a:gd name="connsiteY7" fmla="*/ 23813 h 1577976"/>
              <a:gd name="connsiteX8" fmla="*/ 60325 w 1608137"/>
              <a:gd name="connsiteY8" fmla="*/ 357188 h 1577976"/>
              <a:gd name="connsiteX9" fmla="*/ 269875 w 1608137"/>
              <a:gd name="connsiteY9" fmla="*/ 1128713 h 1577976"/>
              <a:gd name="connsiteX10" fmla="*/ 441325 w 1608137"/>
              <a:gd name="connsiteY10" fmla="*/ 1519238 h 157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8137" h="1577976">
                <a:moveTo>
                  <a:pt x="441325" y="1519238"/>
                </a:moveTo>
                <a:cubicBezTo>
                  <a:pt x="479425" y="1577976"/>
                  <a:pt x="487363" y="1497013"/>
                  <a:pt x="498475" y="1481138"/>
                </a:cubicBezTo>
                <a:cubicBezTo>
                  <a:pt x="509588" y="1465263"/>
                  <a:pt x="484188" y="1455738"/>
                  <a:pt x="508000" y="1423988"/>
                </a:cubicBezTo>
                <a:cubicBezTo>
                  <a:pt x="531812" y="1392238"/>
                  <a:pt x="508000" y="1393826"/>
                  <a:pt x="641350" y="1290638"/>
                </a:cubicBezTo>
                <a:cubicBezTo>
                  <a:pt x="774700" y="1187450"/>
                  <a:pt x="1163638" y="919163"/>
                  <a:pt x="1308100" y="804863"/>
                </a:cubicBezTo>
                <a:cubicBezTo>
                  <a:pt x="1452562" y="690563"/>
                  <a:pt x="1493838" y="703263"/>
                  <a:pt x="1508125" y="604838"/>
                </a:cubicBezTo>
                <a:cubicBezTo>
                  <a:pt x="1522412" y="506413"/>
                  <a:pt x="1608137" y="311150"/>
                  <a:pt x="1393825" y="214313"/>
                </a:cubicBezTo>
                <a:cubicBezTo>
                  <a:pt x="1179513" y="117476"/>
                  <a:pt x="444500" y="0"/>
                  <a:pt x="222250" y="23813"/>
                </a:cubicBezTo>
                <a:cubicBezTo>
                  <a:pt x="0" y="47626"/>
                  <a:pt x="52388" y="173038"/>
                  <a:pt x="60325" y="357188"/>
                </a:cubicBezTo>
                <a:cubicBezTo>
                  <a:pt x="68262" y="541338"/>
                  <a:pt x="207963" y="938213"/>
                  <a:pt x="269875" y="1128713"/>
                </a:cubicBezTo>
                <a:cubicBezTo>
                  <a:pt x="331788" y="1319213"/>
                  <a:pt x="403225" y="1460500"/>
                  <a:pt x="441325" y="151923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CH">
              <a:ea typeface="ＭＳ Ｐゴシック" pitchFamily="-80" charset="-128"/>
              <a:cs typeface="ＭＳ Ｐゴシック" charset="-128"/>
            </a:endParaRPr>
          </a:p>
        </p:txBody>
      </p:sp>
      <p:sp>
        <p:nvSpPr>
          <p:cNvPr id="20" name="Freihandform 19"/>
          <p:cNvSpPr>
            <a:spLocks/>
          </p:cNvSpPr>
          <p:nvPr/>
        </p:nvSpPr>
        <p:spPr bwMode="auto">
          <a:xfrm>
            <a:off x="377825" y="2266950"/>
            <a:ext cx="6310313" cy="1373188"/>
          </a:xfrm>
          <a:custGeom>
            <a:avLst/>
            <a:gdLst>
              <a:gd name="T0" fmla="*/ 6311313 w 6309815"/>
              <a:gd name="T1" fmla="*/ 40883 h 1373875"/>
              <a:gd name="T2" fmla="*/ 946470 w 6309815"/>
              <a:gd name="T3" fmla="*/ 1212830 h 1373875"/>
              <a:gd name="T4" fmla="*/ 632496 w 6309815"/>
              <a:gd name="T5" fmla="*/ 994792 h 1373875"/>
              <a:gd name="T6" fmla="*/ 1028377 w 6309815"/>
              <a:gd name="T7" fmla="*/ 476954 h 1373875"/>
              <a:gd name="T8" fmla="*/ 6229407 w 6309815"/>
              <a:gd name="T9" fmla="*/ 0 h 1373875"/>
              <a:gd name="T10" fmla="*/ 6229407 w 6309815"/>
              <a:gd name="T11" fmla="*/ 0 h 13738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09815"/>
              <a:gd name="T19" fmla="*/ 0 h 1373875"/>
              <a:gd name="T20" fmla="*/ 6309815 w 6309815"/>
              <a:gd name="T21" fmla="*/ 1373875 h 13738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09815" h="1373875">
                <a:moveTo>
                  <a:pt x="6309815" y="40943"/>
                </a:moveTo>
                <a:cubicBezTo>
                  <a:pt x="4101152" y="548185"/>
                  <a:pt x="1892490" y="1055427"/>
                  <a:pt x="946245" y="1214651"/>
                </a:cubicBezTo>
                <a:cubicBezTo>
                  <a:pt x="0" y="1373875"/>
                  <a:pt x="618698" y="1119116"/>
                  <a:pt x="632346" y="996286"/>
                </a:cubicBezTo>
                <a:cubicBezTo>
                  <a:pt x="645994" y="873456"/>
                  <a:pt x="95534" y="643719"/>
                  <a:pt x="1028131" y="477671"/>
                </a:cubicBezTo>
                <a:cubicBezTo>
                  <a:pt x="1960728" y="311623"/>
                  <a:pt x="6227928" y="0"/>
                  <a:pt x="6227928" y="0"/>
                </a:cubicBezTo>
              </a:path>
            </a:pathLst>
          </a:cu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" name="Freihandform 20"/>
          <p:cNvSpPr>
            <a:spLocks/>
          </p:cNvSpPr>
          <p:nvPr/>
        </p:nvSpPr>
        <p:spPr bwMode="auto">
          <a:xfrm>
            <a:off x="1082675" y="3773488"/>
            <a:ext cx="320675" cy="530225"/>
          </a:xfrm>
          <a:custGeom>
            <a:avLst/>
            <a:gdLst>
              <a:gd name="T0" fmla="*/ 50020 w 320722"/>
              <a:gd name="T1" fmla="*/ 136917 h 531125"/>
              <a:gd name="T2" fmla="*/ 104587 w 320722"/>
              <a:gd name="T3" fmla="*/ 7922 h 531125"/>
              <a:gd name="T4" fmla="*/ 200080 w 320722"/>
              <a:gd name="T5" fmla="*/ 89392 h 531125"/>
              <a:gd name="T6" fmla="*/ 302393 w 320722"/>
              <a:gd name="T7" fmla="*/ 422065 h 531125"/>
              <a:gd name="T8" fmla="*/ 302393 w 320722"/>
              <a:gd name="T9" fmla="*/ 517114 h 531125"/>
              <a:gd name="T10" fmla="*/ 193259 w 320722"/>
              <a:gd name="T11" fmla="*/ 489957 h 531125"/>
              <a:gd name="T12" fmla="*/ 22737 w 320722"/>
              <a:gd name="T13" fmla="*/ 442433 h 531125"/>
              <a:gd name="T14" fmla="*/ 50020 w 320722"/>
              <a:gd name="T15" fmla="*/ 136917 h 5311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0722"/>
              <a:gd name="T25" fmla="*/ 0 h 531125"/>
              <a:gd name="T26" fmla="*/ 320722 w 320722"/>
              <a:gd name="T27" fmla="*/ 531125 h 5311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0722" h="531125">
                <a:moveTo>
                  <a:pt x="50041" y="137615"/>
                </a:moveTo>
                <a:cubicBezTo>
                  <a:pt x="63689" y="64827"/>
                  <a:pt x="79611" y="15922"/>
                  <a:pt x="104632" y="7961"/>
                </a:cubicBezTo>
                <a:cubicBezTo>
                  <a:pt x="129653" y="0"/>
                  <a:pt x="167185" y="20472"/>
                  <a:pt x="200167" y="89848"/>
                </a:cubicBezTo>
                <a:cubicBezTo>
                  <a:pt x="233149" y="159224"/>
                  <a:pt x="285465" y="352567"/>
                  <a:pt x="302525" y="424218"/>
                </a:cubicBezTo>
                <a:cubicBezTo>
                  <a:pt x="319585" y="495869"/>
                  <a:pt x="320722" y="508379"/>
                  <a:pt x="302525" y="519752"/>
                </a:cubicBezTo>
                <a:cubicBezTo>
                  <a:pt x="284328" y="531125"/>
                  <a:pt x="239973" y="504967"/>
                  <a:pt x="193343" y="492457"/>
                </a:cubicBezTo>
                <a:cubicBezTo>
                  <a:pt x="146713" y="479947"/>
                  <a:pt x="45492" y="508379"/>
                  <a:pt x="22746" y="444690"/>
                </a:cubicBezTo>
                <a:cubicBezTo>
                  <a:pt x="0" y="381001"/>
                  <a:pt x="36393" y="210403"/>
                  <a:pt x="50041" y="137615"/>
                </a:cubicBezTo>
                <a:close/>
              </a:path>
            </a:pathLst>
          </a:custGeom>
          <a:solidFill>
            <a:srgbClr val="A7CDF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" name="Pfeil nach rechts 21"/>
          <p:cNvSpPr/>
          <p:nvPr/>
        </p:nvSpPr>
        <p:spPr bwMode="auto">
          <a:xfrm rot="6025512">
            <a:off x="2785269" y="5172869"/>
            <a:ext cx="306387" cy="22542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DE" dirty="0">
              <a:ea typeface="ＭＳ Ｐゴシック" pitchFamily="84" charset="-128"/>
              <a:cs typeface="ＭＳ Ｐゴシック" charset="-128"/>
            </a:endParaRPr>
          </a:p>
        </p:txBody>
      </p:sp>
      <p:sp>
        <p:nvSpPr>
          <p:cNvPr id="23" name="Freihandform 22"/>
          <p:cNvSpPr>
            <a:spLocks/>
          </p:cNvSpPr>
          <p:nvPr/>
        </p:nvSpPr>
        <p:spPr bwMode="auto">
          <a:xfrm rot="-866611">
            <a:off x="1230313" y="3449638"/>
            <a:ext cx="5289550" cy="1217612"/>
          </a:xfrm>
          <a:custGeom>
            <a:avLst/>
            <a:gdLst>
              <a:gd name="T0" fmla="*/ 9667430 w 4326340"/>
              <a:gd name="T1" fmla="*/ 10037708 h 602776"/>
              <a:gd name="T2" fmla="*/ 8234093 w 4326340"/>
              <a:gd name="T3" fmla="*/ 4128717 h 602776"/>
              <a:gd name="T4" fmla="*/ 4848966 w 4326340"/>
              <a:gd name="T5" fmla="*/ 492413 h 602776"/>
              <a:gd name="T6" fmla="*/ 1311357 w 4326340"/>
              <a:gd name="T7" fmla="*/ 1174218 h 602776"/>
              <a:gd name="T8" fmla="*/ 0 w 4326340"/>
              <a:gd name="T9" fmla="*/ 719686 h 6027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6340"/>
              <a:gd name="T16" fmla="*/ 0 h 602776"/>
              <a:gd name="T17" fmla="*/ 4326340 w 4326340"/>
              <a:gd name="T18" fmla="*/ 602776 h 6027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6340" h="602776">
                <a:moveTo>
                  <a:pt x="4326340" y="602776"/>
                </a:moveTo>
                <a:cubicBezTo>
                  <a:pt x="4185313" y="473122"/>
                  <a:pt x="4044286" y="343468"/>
                  <a:pt x="3684895" y="247934"/>
                </a:cubicBezTo>
                <a:cubicBezTo>
                  <a:pt x="3325504" y="152400"/>
                  <a:pt x="2686334" y="59140"/>
                  <a:pt x="2169994" y="29570"/>
                </a:cubicBezTo>
                <a:cubicBezTo>
                  <a:pt x="1653654" y="0"/>
                  <a:pt x="948520" y="68238"/>
                  <a:pt x="586854" y="70513"/>
                </a:cubicBezTo>
                <a:cubicBezTo>
                  <a:pt x="225188" y="72788"/>
                  <a:pt x="112594" y="58003"/>
                  <a:pt x="0" y="43218"/>
                </a:cubicBezTo>
              </a:path>
            </a:pathLst>
          </a:custGeom>
          <a:noFill/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2222500" y="5354638"/>
            <a:ext cx="1277938" cy="515937"/>
          </a:xfrm>
          <a:custGeom>
            <a:avLst/>
            <a:gdLst>
              <a:gd name="T0" fmla="*/ 95037 w 1278047"/>
              <a:gd name="T1" fmla="*/ 3769 h 516047"/>
              <a:gd name="T2" fmla="*/ 343944 w 1278047"/>
              <a:gd name="T3" fmla="*/ 21864 h 516047"/>
              <a:gd name="T4" fmla="*/ 1131395 w 1278047"/>
              <a:gd name="T5" fmla="*/ 112341 h 516047"/>
              <a:gd name="T6" fmla="*/ 1221906 w 1278047"/>
              <a:gd name="T7" fmla="*/ 130436 h 516047"/>
              <a:gd name="T8" fmla="*/ 1203802 w 1278047"/>
              <a:gd name="T9" fmla="*/ 216390 h 516047"/>
              <a:gd name="T10" fmla="*/ 1190226 w 1278047"/>
              <a:gd name="T11" fmla="*/ 284246 h 516047"/>
              <a:gd name="T12" fmla="*/ 1190226 w 1278047"/>
              <a:gd name="T13" fmla="*/ 302344 h 516047"/>
              <a:gd name="T14" fmla="*/ 887011 w 1278047"/>
              <a:gd name="T15" fmla="*/ 433535 h 516047"/>
              <a:gd name="T16" fmla="*/ 859860 w 1278047"/>
              <a:gd name="T17" fmla="*/ 442583 h 516047"/>
              <a:gd name="T18" fmla="*/ 832706 w 1278047"/>
              <a:gd name="T19" fmla="*/ 451630 h 516047"/>
              <a:gd name="T20" fmla="*/ 705990 w 1278047"/>
              <a:gd name="T21" fmla="*/ 370200 h 516047"/>
              <a:gd name="T22" fmla="*/ 687886 w 1278047"/>
              <a:gd name="T23" fmla="*/ 356629 h 516047"/>
              <a:gd name="T24" fmla="*/ 407301 w 1278047"/>
              <a:gd name="T25" fmla="*/ 478773 h 516047"/>
              <a:gd name="T26" fmla="*/ 380149 w 1278047"/>
              <a:gd name="T27" fmla="*/ 492344 h 516047"/>
              <a:gd name="T28" fmla="*/ 339418 w 1278047"/>
              <a:gd name="T29" fmla="*/ 478773 h 516047"/>
              <a:gd name="T30" fmla="*/ 49782 w 1278047"/>
              <a:gd name="T31" fmla="*/ 270675 h 516047"/>
              <a:gd name="T32" fmla="*/ 40731 w 1278047"/>
              <a:gd name="T33" fmla="*/ 261627 h 516047"/>
              <a:gd name="T34" fmla="*/ 58832 w 1278047"/>
              <a:gd name="T35" fmla="*/ 44485 h 516047"/>
              <a:gd name="T36" fmla="*/ 95037 w 1278047"/>
              <a:gd name="T37" fmla="*/ 3769 h 51604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78047"/>
              <a:gd name="T58" fmla="*/ 0 h 516047"/>
              <a:gd name="T59" fmla="*/ 1278047 w 1278047"/>
              <a:gd name="T60" fmla="*/ 516047 h 51604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78047" h="516047">
                <a:moveTo>
                  <a:pt x="95061" y="3772"/>
                </a:moveTo>
                <a:cubicBezTo>
                  <a:pt x="142592" y="0"/>
                  <a:pt x="171261" y="3772"/>
                  <a:pt x="344031" y="21879"/>
                </a:cubicBezTo>
                <a:cubicBezTo>
                  <a:pt x="516801" y="39986"/>
                  <a:pt x="985319" y="94306"/>
                  <a:pt x="1131683" y="112413"/>
                </a:cubicBezTo>
                <a:cubicBezTo>
                  <a:pt x="1278047" y="130520"/>
                  <a:pt x="1210147" y="113167"/>
                  <a:pt x="1222218" y="130520"/>
                </a:cubicBezTo>
                <a:cubicBezTo>
                  <a:pt x="1234289" y="147873"/>
                  <a:pt x="1209392" y="190877"/>
                  <a:pt x="1204111" y="216528"/>
                </a:cubicBezTo>
                <a:cubicBezTo>
                  <a:pt x="1198830" y="242180"/>
                  <a:pt x="1192793" y="270094"/>
                  <a:pt x="1190530" y="284429"/>
                </a:cubicBezTo>
                <a:cubicBezTo>
                  <a:pt x="1188267" y="298764"/>
                  <a:pt x="1241078" y="277639"/>
                  <a:pt x="1190530" y="302536"/>
                </a:cubicBezTo>
                <a:cubicBezTo>
                  <a:pt x="1139982" y="327433"/>
                  <a:pt x="942314" y="410423"/>
                  <a:pt x="887239" y="433811"/>
                </a:cubicBezTo>
                <a:cubicBezTo>
                  <a:pt x="832164" y="457199"/>
                  <a:pt x="860079" y="442865"/>
                  <a:pt x="860079" y="442865"/>
                </a:cubicBezTo>
                <a:cubicBezTo>
                  <a:pt x="851026" y="445883"/>
                  <a:pt x="858570" y="463989"/>
                  <a:pt x="832919" y="451918"/>
                </a:cubicBezTo>
                <a:cubicBezTo>
                  <a:pt x="807268" y="439847"/>
                  <a:pt x="730313" y="386280"/>
                  <a:pt x="706170" y="370437"/>
                </a:cubicBezTo>
                <a:cubicBezTo>
                  <a:pt x="682027" y="354594"/>
                  <a:pt x="737857" y="338750"/>
                  <a:pt x="688063" y="356857"/>
                </a:cubicBezTo>
                <a:cubicBezTo>
                  <a:pt x="638269" y="374964"/>
                  <a:pt x="458709" y="456445"/>
                  <a:pt x="407406" y="479079"/>
                </a:cubicBezTo>
                <a:cubicBezTo>
                  <a:pt x="356103" y="501713"/>
                  <a:pt x="391562" y="492659"/>
                  <a:pt x="380245" y="492659"/>
                </a:cubicBezTo>
                <a:cubicBezTo>
                  <a:pt x="368928" y="492659"/>
                  <a:pt x="394580" y="516047"/>
                  <a:pt x="339505" y="479079"/>
                </a:cubicBezTo>
                <a:cubicBezTo>
                  <a:pt x="284430" y="442111"/>
                  <a:pt x="99588" y="307063"/>
                  <a:pt x="49794" y="270849"/>
                </a:cubicBezTo>
                <a:cubicBezTo>
                  <a:pt x="0" y="234635"/>
                  <a:pt x="39231" y="299518"/>
                  <a:pt x="40740" y="261795"/>
                </a:cubicBezTo>
                <a:cubicBezTo>
                  <a:pt x="42249" y="224072"/>
                  <a:pt x="53566" y="86761"/>
                  <a:pt x="58847" y="44512"/>
                </a:cubicBezTo>
                <a:cubicBezTo>
                  <a:pt x="64128" y="2263"/>
                  <a:pt x="47530" y="7544"/>
                  <a:pt x="95061" y="3772"/>
                </a:cubicBezTo>
                <a:close/>
              </a:path>
            </a:pathLst>
          </a:custGeom>
          <a:solidFill>
            <a:srgbClr val="FFFF00">
              <a:alpha val="7215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" name="Pfeil nach rechts 24"/>
          <p:cNvSpPr/>
          <p:nvPr/>
        </p:nvSpPr>
        <p:spPr bwMode="auto">
          <a:xfrm rot="5592473">
            <a:off x="2655888" y="5291138"/>
            <a:ext cx="307975" cy="100647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DE" dirty="0">
              <a:ea typeface="ＭＳ Ｐゴシック" pitchFamily="84" charset="-128"/>
              <a:cs typeface="ＭＳ Ｐゴシック" charset="-128"/>
            </a:endParaRPr>
          </a:p>
        </p:txBody>
      </p:sp>
      <p:sp>
        <p:nvSpPr>
          <p:cNvPr id="26" name="Pfeil nach rechts 25"/>
          <p:cNvSpPr/>
          <p:nvPr/>
        </p:nvSpPr>
        <p:spPr bwMode="auto">
          <a:xfrm rot="20747478">
            <a:off x="3717925" y="5083175"/>
            <a:ext cx="306388" cy="22701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DE" dirty="0">
              <a:ea typeface="ＭＳ Ｐゴシック" pitchFamily="84" charset="-128"/>
              <a:cs typeface="ＭＳ Ｐゴシック" charset="-128"/>
            </a:endParaRPr>
          </a:p>
        </p:txBody>
      </p:sp>
      <p:sp>
        <p:nvSpPr>
          <p:cNvPr id="27" name="Pfeil nach rechts 26"/>
          <p:cNvSpPr/>
          <p:nvPr/>
        </p:nvSpPr>
        <p:spPr bwMode="auto">
          <a:xfrm rot="8438472">
            <a:off x="601663" y="4443413"/>
            <a:ext cx="306387" cy="22701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DE" dirty="0">
              <a:ea typeface="ＭＳ Ｐゴシック" pitchFamily="84" charset="-128"/>
              <a:cs typeface="ＭＳ Ｐゴシック" charset="-128"/>
            </a:endParaRPr>
          </a:p>
        </p:txBody>
      </p:sp>
      <p:sp>
        <p:nvSpPr>
          <p:cNvPr id="28" name="Pfeil nach rechts 27"/>
          <p:cNvSpPr/>
          <p:nvPr/>
        </p:nvSpPr>
        <p:spPr bwMode="auto">
          <a:xfrm rot="1572946">
            <a:off x="1192213" y="4719638"/>
            <a:ext cx="307975" cy="22701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DE" dirty="0">
              <a:ea typeface="ＭＳ Ｐゴシック" pitchFamily="84" charset="-128"/>
              <a:cs typeface="ＭＳ Ｐゴシック" charset="-128"/>
            </a:endParaRPr>
          </a:p>
        </p:txBody>
      </p:sp>
      <p:sp>
        <p:nvSpPr>
          <p:cNvPr id="29" name="Freihandform 28"/>
          <p:cNvSpPr>
            <a:spLocks/>
          </p:cNvSpPr>
          <p:nvPr/>
        </p:nvSpPr>
        <p:spPr bwMode="auto">
          <a:xfrm>
            <a:off x="5981700" y="4060825"/>
            <a:ext cx="757238" cy="276225"/>
          </a:xfrm>
          <a:custGeom>
            <a:avLst/>
            <a:gdLst>
              <a:gd name="T0" fmla="*/ 33647 w 757326"/>
              <a:gd name="T1" fmla="*/ 90156 h 275816"/>
              <a:gd name="T2" fmla="*/ 308432 w 757326"/>
              <a:gd name="T3" fmla="*/ 61983 h 275816"/>
              <a:gd name="T4" fmla="*/ 549571 w 757326"/>
              <a:gd name="T5" fmla="*/ 22538 h 275816"/>
              <a:gd name="T6" fmla="*/ 600041 w 757326"/>
              <a:gd name="T7" fmla="*/ 11271 h 275816"/>
              <a:gd name="T8" fmla="*/ 622474 w 757326"/>
              <a:gd name="T9" fmla="*/ 90156 h 275816"/>
              <a:gd name="T10" fmla="*/ 650511 w 757326"/>
              <a:gd name="T11" fmla="*/ 112696 h 275816"/>
              <a:gd name="T12" fmla="*/ 723415 w 757326"/>
              <a:gd name="T13" fmla="*/ 107061 h 275816"/>
              <a:gd name="T14" fmla="*/ 745845 w 757326"/>
              <a:gd name="T15" fmla="*/ 152140 h 275816"/>
              <a:gd name="T16" fmla="*/ 656121 w 757326"/>
              <a:gd name="T17" fmla="*/ 163410 h 275816"/>
              <a:gd name="T18" fmla="*/ 656121 w 757326"/>
              <a:gd name="T19" fmla="*/ 163410 h 275816"/>
              <a:gd name="T20" fmla="*/ 538356 w 757326"/>
              <a:gd name="T21" fmla="*/ 180314 h 275816"/>
              <a:gd name="T22" fmla="*/ 392550 w 757326"/>
              <a:gd name="T23" fmla="*/ 202852 h 275816"/>
              <a:gd name="T24" fmla="*/ 196275 w 757326"/>
              <a:gd name="T25" fmla="*/ 236661 h 275816"/>
              <a:gd name="T26" fmla="*/ 134588 w 757326"/>
              <a:gd name="T27" fmla="*/ 253566 h 275816"/>
              <a:gd name="T28" fmla="*/ 106551 w 757326"/>
              <a:gd name="T29" fmla="*/ 253566 h 275816"/>
              <a:gd name="T30" fmla="*/ 33647 w 757326"/>
              <a:gd name="T31" fmla="*/ 90156 h 2758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57326"/>
              <a:gd name="T49" fmla="*/ 0 h 275816"/>
              <a:gd name="T50" fmla="*/ 757326 w 757326"/>
              <a:gd name="T51" fmla="*/ 275816 h 2758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57326" h="275816">
                <a:moveTo>
                  <a:pt x="33659" y="89757"/>
                </a:moveTo>
                <a:cubicBezTo>
                  <a:pt x="67318" y="57968"/>
                  <a:pt x="222523" y="72928"/>
                  <a:pt x="308540" y="61708"/>
                </a:cubicBezTo>
                <a:cubicBezTo>
                  <a:pt x="394557" y="50488"/>
                  <a:pt x="501145" y="30854"/>
                  <a:pt x="549763" y="22439"/>
                </a:cubicBezTo>
                <a:cubicBezTo>
                  <a:pt x="598381" y="14024"/>
                  <a:pt x="588096" y="0"/>
                  <a:pt x="600251" y="11220"/>
                </a:cubicBezTo>
                <a:cubicBezTo>
                  <a:pt x="612406" y="22440"/>
                  <a:pt x="614275" y="72928"/>
                  <a:pt x="622690" y="89757"/>
                </a:cubicBezTo>
                <a:cubicBezTo>
                  <a:pt x="631105" y="106586"/>
                  <a:pt x="633910" y="109391"/>
                  <a:pt x="650739" y="112196"/>
                </a:cubicBezTo>
                <a:cubicBezTo>
                  <a:pt x="667569" y="115001"/>
                  <a:pt x="707773" y="100041"/>
                  <a:pt x="723667" y="106586"/>
                </a:cubicBezTo>
                <a:cubicBezTo>
                  <a:pt x="739561" y="113131"/>
                  <a:pt x="757326" y="142115"/>
                  <a:pt x="746106" y="151465"/>
                </a:cubicBezTo>
                <a:cubicBezTo>
                  <a:pt x="734886" y="160815"/>
                  <a:pt x="656349" y="162685"/>
                  <a:pt x="656349" y="162685"/>
                </a:cubicBezTo>
                <a:lnTo>
                  <a:pt x="538543" y="179514"/>
                </a:lnTo>
                <a:lnTo>
                  <a:pt x="392688" y="201953"/>
                </a:lnTo>
                <a:lnTo>
                  <a:pt x="196344" y="235612"/>
                </a:lnTo>
                <a:cubicBezTo>
                  <a:pt x="153335" y="244027"/>
                  <a:pt x="149595" y="249637"/>
                  <a:pt x="134636" y="252442"/>
                </a:cubicBezTo>
                <a:cubicBezTo>
                  <a:pt x="119677" y="255247"/>
                  <a:pt x="121547" y="275816"/>
                  <a:pt x="106587" y="252442"/>
                </a:cubicBezTo>
                <a:cubicBezTo>
                  <a:pt x="91627" y="229068"/>
                  <a:pt x="0" y="121546"/>
                  <a:pt x="33659" y="89757"/>
                </a:cubicBezTo>
                <a:close/>
              </a:path>
            </a:pathLst>
          </a:custGeom>
          <a:solidFill>
            <a:srgbClr val="FFFF00">
              <a:alpha val="7215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" name="Freihandform 29"/>
          <p:cNvSpPr/>
          <p:nvPr/>
        </p:nvSpPr>
        <p:spPr bwMode="auto">
          <a:xfrm>
            <a:off x="1673225" y="4430713"/>
            <a:ext cx="3895725" cy="787400"/>
          </a:xfrm>
          <a:custGeom>
            <a:avLst/>
            <a:gdLst>
              <a:gd name="connsiteX0" fmla="*/ 3897085 w 3897085"/>
              <a:gd name="connsiteY0" fmla="*/ 0 h 787729"/>
              <a:gd name="connsiteX1" fmla="*/ 2662052 w 3897085"/>
              <a:gd name="connsiteY1" fmla="*/ 273133 h 787729"/>
              <a:gd name="connsiteX2" fmla="*/ 1355766 w 3897085"/>
              <a:gd name="connsiteY2" fmla="*/ 510639 h 787729"/>
              <a:gd name="connsiteX3" fmla="*/ 191984 w 3897085"/>
              <a:gd name="connsiteY3" fmla="*/ 748145 h 787729"/>
              <a:gd name="connsiteX4" fmla="*/ 203859 w 3897085"/>
              <a:gd name="connsiteY4" fmla="*/ 748145 h 78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7085" h="787729">
                <a:moveTo>
                  <a:pt x="3897085" y="0"/>
                </a:moveTo>
                <a:cubicBezTo>
                  <a:pt x="3491345" y="94013"/>
                  <a:pt x="3085605" y="188027"/>
                  <a:pt x="2662052" y="273133"/>
                </a:cubicBezTo>
                <a:cubicBezTo>
                  <a:pt x="2238499" y="358240"/>
                  <a:pt x="1767444" y="431470"/>
                  <a:pt x="1355766" y="510639"/>
                </a:cubicBezTo>
                <a:cubicBezTo>
                  <a:pt x="944088" y="589808"/>
                  <a:pt x="383968" y="708561"/>
                  <a:pt x="191984" y="748145"/>
                </a:cubicBezTo>
                <a:cubicBezTo>
                  <a:pt x="0" y="787729"/>
                  <a:pt x="101929" y="767937"/>
                  <a:pt x="203859" y="748145"/>
                </a:cubicBezTo>
              </a:path>
            </a:pathLst>
          </a:custGeom>
          <a:solidFill>
            <a:schemeClr val="tx1"/>
          </a:solidFill>
          <a:ln w="76200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CH">
              <a:ea typeface="ＭＳ Ｐゴシック" pitchFamily="-80" charset="-128"/>
              <a:cs typeface="ＭＳ Ｐゴシック" charset="-128"/>
            </a:endParaRPr>
          </a:p>
        </p:txBody>
      </p:sp>
      <p:sp>
        <p:nvSpPr>
          <p:cNvPr id="31" name="Ellipse 30"/>
          <p:cNvSpPr>
            <a:spLocks noChangeArrowheads="1"/>
          </p:cNvSpPr>
          <p:nvPr/>
        </p:nvSpPr>
        <p:spPr bwMode="auto">
          <a:xfrm>
            <a:off x="6580188" y="4060825"/>
            <a:ext cx="111125" cy="1222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32" name="Rechteck 29"/>
          <p:cNvSpPr>
            <a:spLocks noChangeArrowheads="1"/>
          </p:cNvSpPr>
          <p:nvPr/>
        </p:nvSpPr>
        <p:spPr bwMode="auto">
          <a:xfrm>
            <a:off x="7970838" y="5668963"/>
            <a:ext cx="868362" cy="533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33" name="Freihandform 32"/>
          <p:cNvSpPr/>
          <p:nvPr/>
        </p:nvSpPr>
        <p:spPr bwMode="auto">
          <a:xfrm>
            <a:off x="5897880" y="4328160"/>
            <a:ext cx="274320" cy="472440"/>
          </a:xfrm>
          <a:custGeom>
            <a:avLst/>
            <a:gdLst>
              <a:gd name="connsiteX0" fmla="*/ 0 w 274320"/>
              <a:gd name="connsiteY0" fmla="*/ 472440 h 472440"/>
              <a:gd name="connsiteX1" fmla="*/ 167640 w 274320"/>
              <a:gd name="connsiteY1" fmla="*/ 365760 h 472440"/>
              <a:gd name="connsiteX2" fmla="*/ 167640 w 274320"/>
              <a:gd name="connsiteY2" fmla="*/ 365760 h 472440"/>
              <a:gd name="connsiteX3" fmla="*/ 274320 w 274320"/>
              <a:gd name="connsiteY3" fmla="*/ 0 h 472440"/>
              <a:gd name="connsiteX4" fmla="*/ 274320 w 274320"/>
              <a:gd name="connsiteY4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472440">
                <a:moveTo>
                  <a:pt x="0" y="472440"/>
                </a:moveTo>
                <a:lnTo>
                  <a:pt x="167640" y="365760"/>
                </a:lnTo>
                <a:lnTo>
                  <a:pt x="167640" y="365760"/>
                </a:lnTo>
                <a:lnTo>
                  <a:pt x="274320" y="0"/>
                </a:lnTo>
                <a:lnTo>
                  <a:pt x="274320" y="0"/>
                </a:lnTo>
              </a:path>
            </a:pathLst>
          </a:custGeom>
          <a:noFill/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de-CH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3" grpId="0" animBg="1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Bildschirmpräsentation (4:3)</PresentationFormat>
  <Paragraphs>98</Paragraphs>
  <Slides>17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Leere Präsentation</vt:lpstr>
      <vt:lpstr>Tourismus Forum Schweiz</vt:lpstr>
      <vt:lpstr>Folie 2</vt:lpstr>
      <vt:lpstr>Pilatus; PILU®-Park</vt:lpstr>
      <vt:lpstr>Unser Vorgehen</vt:lpstr>
      <vt:lpstr>Folie 5</vt:lpstr>
      <vt:lpstr>Wie weit wagen wir zu denken?</vt:lpstr>
      <vt:lpstr>Folie 7</vt:lpstr>
      <vt:lpstr>Wir stellen fest</vt:lpstr>
      <vt:lpstr>Folie 9</vt:lpstr>
      <vt:lpstr>Folie 10</vt:lpstr>
      <vt:lpstr>Folie 11</vt:lpstr>
      <vt:lpstr>Folie 12</vt:lpstr>
      <vt:lpstr>Folie 13</vt:lpstr>
      <vt:lpstr>Folie 14</vt:lpstr>
      <vt:lpstr>Folie 15</vt:lpstr>
      <vt:lpstr>Wir stellen aber grundsätzlich fest</vt:lpstr>
      <vt:lpstr>Kontakt</vt:lpstr>
    </vt:vector>
  </TitlesOfParts>
  <Company>Silvia Schlecht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Silvia Schlecht</dc:creator>
  <cp:lastModifiedBy>Install</cp:lastModifiedBy>
  <cp:revision>836</cp:revision>
  <dcterms:created xsi:type="dcterms:W3CDTF">2012-09-10T18:24:18Z</dcterms:created>
  <dcterms:modified xsi:type="dcterms:W3CDTF">2012-11-12T09:59:39Z</dcterms:modified>
</cp:coreProperties>
</file>