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5" r:id="rId2"/>
    <p:sldMasterId id="2147483669" r:id="rId3"/>
  </p:sldMasterIdLst>
  <p:notesMasterIdLst>
    <p:notesMasterId r:id="rId28"/>
  </p:notesMasterIdLst>
  <p:handoutMasterIdLst>
    <p:handoutMasterId r:id="rId29"/>
  </p:handoutMasterIdLst>
  <p:sldIdLst>
    <p:sldId id="574" r:id="rId4"/>
    <p:sldId id="582" r:id="rId5"/>
    <p:sldId id="592" r:id="rId6"/>
    <p:sldId id="576" r:id="rId7"/>
    <p:sldId id="584" r:id="rId8"/>
    <p:sldId id="585" r:id="rId9"/>
    <p:sldId id="591" r:id="rId10"/>
    <p:sldId id="593" r:id="rId11"/>
    <p:sldId id="598" r:id="rId12"/>
    <p:sldId id="599" r:id="rId13"/>
    <p:sldId id="602" r:id="rId14"/>
    <p:sldId id="603" r:id="rId15"/>
    <p:sldId id="604" r:id="rId16"/>
    <p:sldId id="605" r:id="rId17"/>
    <p:sldId id="596" r:id="rId18"/>
    <p:sldId id="597" r:id="rId19"/>
    <p:sldId id="586" r:id="rId20"/>
    <p:sldId id="583" r:id="rId21"/>
    <p:sldId id="590" r:id="rId22"/>
    <p:sldId id="589" r:id="rId23"/>
    <p:sldId id="588" r:id="rId24"/>
    <p:sldId id="606" r:id="rId25"/>
    <p:sldId id="607" r:id="rId26"/>
    <p:sldId id="573" r:id="rId27"/>
  </p:sldIdLst>
  <p:sldSz cx="9144000" cy="6858000" type="screen4x3"/>
  <p:notesSz cx="6883400" cy="9906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500" b="1" kern="1200">
        <a:solidFill>
          <a:srgbClr val="3B1B66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E66"/>
    <a:srgbClr val="101852"/>
    <a:srgbClr val="16535D"/>
    <a:srgbClr val="572381"/>
    <a:srgbClr val="970E7D"/>
    <a:srgbClr val="A9006A"/>
    <a:srgbClr val="BEBCC1"/>
    <a:srgbClr val="D5CEE0"/>
    <a:srgbClr val="2C2C84"/>
    <a:srgbClr val="DF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62780" autoAdjust="0"/>
  </p:normalViewPr>
  <p:slideViewPr>
    <p:cSldViewPr>
      <p:cViewPr>
        <p:scale>
          <a:sx n="100" d="100"/>
          <a:sy n="100" d="100"/>
        </p:scale>
        <p:origin x="-1140" y="-60"/>
      </p:cViewPr>
      <p:guideLst>
        <p:guide orient="horz"/>
        <p:guide pos="521"/>
        <p:guide pos="5239"/>
      </p:guideLst>
    </p:cSldViewPr>
  </p:slideViewPr>
  <p:outlineViewPr>
    <p:cViewPr>
      <p:scale>
        <a:sx n="33" d="100"/>
        <a:sy n="33" d="100"/>
      </p:scale>
      <p:origin x="0" y="42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K&amp;P%202012\CH_Tourismus%20Forum\tour.Daten%20CH%20AU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K&amp;P%202012\CH_Tourismus%20Forum\tour.Daten%20CH%20AU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K&amp;P%202012\CH_Tourismus%20Forum\tour.Daten%20CH%20AU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K&amp;P%202012:CH_Tourismus%20Forum:tour.Daten%20CH%20AU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K&amp;P%202012:CH_Tourismus%20Forum:tour.Daten%20CH%20AU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K&amp;P%202012:CH_Tourismus%20Forum:tour.Daten%20CH%20AU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K&amp;P%202012:CH_Tourismus%20Forum:tour.Daten%20CH%20AU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K&amp;P%202012:CH_Tourismus%20Forum:tour.Daten%20CH%20A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8327039375172"/>
          <c:y val="9.6731015866081974E-2"/>
          <c:w val="0.64234861318260605"/>
          <c:h val="0.74672625548144278"/>
        </c:manualLayout>
      </c:layout>
      <c:lineChart>
        <c:grouping val="standard"/>
        <c:varyColors val="0"/>
        <c:ser>
          <c:idx val="0"/>
          <c:order val="0"/>
          <c:tx>
            <c:strRef>
              <c:f>franz!$B$2</c:f>
              <c:strCache>
                <c:ptCount val="1"/>
                <c:pt idx="0">
                  <c:v>Autriche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strRef>
              <c:f>franz!$A$3:$A$14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franz!$B$3:$B$14</c:f>
              <c:numCache>
                <c:formatCode>#,##0</c:formatCode>
                <c:ptCount val="12"/>
                <c:pt idx="0">
                  <c:v>13822860</c:v>
                </c:pt>
                <c:pt idx="1">
                  <c:v>15852300</c:v>
                </c:pt>
                <c:pt idx="2">
                  <c:v>12677991</c:v>
                </c:pt>
                <c:pt idx="3">
                  <c:v>6528298</c:v>
                </c:pt>
                <c:pt idx="4">
                  <c:v>6358366</c:v>
                </c:pt>
                <c:pt idx="5">
                  <c:v>8818888</c:v>
                </c:pt>
                <c:pt idx="6">
                  <c:v>14875312</c:v>
                </c:pt>
                <c:pt idx="7">
                  <c:v>16499774</c:v>
                </c:pt>
                <c:pt idx="8">
                  <c:v>9516992</c:v>
                </c:pt>
                <c:pt idx="9">
                  <c:v>6233861</c:v>
                </c:pt>
                <c:pt idx="10">
                  <c:v>3724732</c:v>
                </c:pt>
                <c:pt idx="11">
                  <c:v>9762670.5999999996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franz!$C$2</c:f>
              <c:strCache>
                <c:ptCount val="1"/>
                <c:pt idx="0">
                  <c:v>Suisse</c:v>
                </c:pt>
              </c:strCache>
            </c:strRef>
          </c:tx>
          <c:spPr>
            <a:ln>
              <a:solidFill>
                <a:srgbClr val="3B1B66"/>
              </a:solidFill>
            </a:ln>
          </c:spPr>
          <c:marker>
            <c:symbol val="none"/>
          </c:marker>
          <c:cat>
            <c:strRef>
              <c:f>franz!$A$3:$A$14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franz!$C$3:$C$14</c:f>
              <c:numCache>
                <c:formatCode>#,##0</c:formatCode>
                <c:ptCount val="12"/>
                <c:pt idx="0">
                  <c:v>2886104.6</c:v>
                </c:pt>
                <c:pt idx="1">
                  <c:v>3238662.8</c:v>
                </c:pt>
                <c:pt idx="2">
                  <c:v>3311486.4</c:v>
                </c:pt>
                <c:pt idx="3">
                  <c:v>2441871.4</c:v>
                </c:pt>
                <c:pt idx="4">
                  <c:v>2525180</c:v>
                </c:pt>
                <c:pt idx="5">
                  <c:v>3202927.2</c:v>
                </c:pt>
                <c:pt idx="6">
                  <c:v>4182406</c:v>
                </c:pt>
                <c:pt idx="7">
                  <c:v>4112433.2</c:v>
                </c:pt>
                <c:pt idx="8">
                  <c:v>3412932.8</c:v>
                </c:pt>
                <c:pt idx="9">
                  <c:v>2677434.7999999998</c:v>
                </c:pt>
                <c:pt idx="10">
                  <c:v>1755192.6</c:v>
                </c:pt>
                <c:pt idx="11">
                  <c:v>2449674.2000000002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84480"/>
        <c:axId val="92094464"/>
      </c:lineChart>
      <c:catAx>
        <c:axId val="9208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2094464"/>
        <c:crosses val="autoZero"/>
        <c:auto val="1"/>
        <c:lblAlgn val="ctr"/>
        <c:lblOffset val="100"/>
        <c:noMultiLvlLbl val="0"/>
      </c:catAx>
      <c:valAx>
        <c:axId val="92094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208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26675600449505"/>
          <c:y val="0.67621185391779659"/>
          <c:w val="0.189914984864022"/>
          <c:h val="9.7090788935746006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franz!$L$2</c:f>
              <c:strCache>
                <c:ptCount val="1"/>
                <c:pt idx="0">
                  <c:v>Autriche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strRef>
              <c:f>franz!$K$3:$K$8</c:f>
              <c:strCache>
                <c:ptCount val="6"/>
                <c:pt idx="0">
                  <c:v>Mai</c:v>
                </c:pt>
                <c:pt idx="1">
                  <c:v>Juin</c:v>
                </c:pt>
                <c:pt idx="2">
                  <c:v>Juillet</c:v>
                </c:pt>
                <c:pt idx="3">
                  <c:v>Août</c:v>
                </c:pt>
                <c:pt idx="4">
                  <c:v>Septembre</c:v>
                </c:pt>
                <c:pt idx="5">
                  <c:v>Octobre</c:v>
                </c:pt>
              </c:strCache>
            </c:strRef>
          </c:cat>
          <c:val>
            <c:numRef>
              <c:f>franz!$L$3:$L$8</c:f>
              <c:numCache>
                <c:formatCode>#,##0</c:formatCode>
                <c:ptCount val="6"/>
                <c:pt idx="0">
                  <c:v>6358366</c:v>
                </c:pt>
                <c:pt idx="1">
                  <c:v>8818888</c:v>
                </c:pt>
                <c:pt idx="2">
                  <c:v>14875312</c:v>
                </c:pt>
                <c:pt idx="3">
                  <c:v>16499774</c:v>
                </c:pt>
                <c:pt idx="4">
                  <c:v>9516992</c:v>
                </c:pt>
                <c:pt idx="5">
                  <c:v>6233861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34272"/>
        <c:axId val="94540160"/>
      </c:lineChart>
      <c:lineChart>
        <c:grouping val="standard"/>
        <c:varyColors val="0"/>
        <c:ser>
          <c:idx val="1"/>
          <c:order val="1"/>
          <c:tx>
            <c:strRef>
              <c:f>franz!$M$2</c:f>
              <c:strCache>
                <c:ptCount val="1"/>
                <c:pt idx="0">
                  <c:v>Suisse</c:v>
                </c:pt>
              </c:strCache>
            </c:strRef>
          </c:tx>
          <c:spPr>
            <a:ln>
              <a:solidFill>
                <a:srgbClr val="3B1B66"/>
              </a:solidFill>
            </a:ln>
          </c:spPr>
          <c:marker>
            <c:symbol val="none"/>
          </c:marker>
          <c:val>
            <c:numRef>
              <c:f>franz!$M$3:$M$8</c:f>
              <c:numCache>
                <c:formatCode>#,##0</c:formatCode>
                <c:ptCount val="6"/>
                <c:pt idx="0">
                  <c:v>2525180</c:v>
                </c:pt>
                <c:pt idx="1">
                  <c:v>3202927.2</c:v>
                </c:pt>
                <c:pt idx="2">
                  <c:v>4182406</c:v>
                </c:pt>
                <c:pt idx="3">
                  <c:v>4112433.2</c:v>
                </c:pt>
                <c:pt idx="4">
                  <c:v>3412932.8</c:v>
                </c:pt>
                <c:pt idx="5">
                  <c:v>2677434.7999999998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56544"/>
        <c:axId val="94542080"/>
      </c:lineChart>
      <c:catAx>
        <c:axId val="9453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94540160"/>
        <c:crosses val="autoZero"/>
        <c:auto val="1"/>
        <c:lblAlgn val="ctr"/>
        <c:lblOffset val="100"/>
        <c:noMultiLvlLbl val="0"/>
      </c:catAx>
      <c:valAx>
        <c:axId val="94540160"/>
        <c:scaling>
          <c:orientation val="minMax"/>
          <c:min val="2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4534272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de-AT"/>
                    <a:t>Mille</a:t>
                  </a:r>
                </a:p>
              </c:rich>
            </c:tx>
          </c:dispUnitsLbl>
        </c:dispUnits>
      </c:valAx>
      <c:valAx>
        <c:axId val="94542080"/>
        <c:scaling>
          <c:orientation val="minMax"/>
          <c:max val="4500000"/>
          <c:min val="2000000"/>
        </c:scaling>
        <c:delete val="0"/>
        <c:axPos val="r"/>
        <c:numFmt formatCode="#,##0" sourceLinked="1"/>
        <c:majorTickMark val="out"/>
        <c:minorTickMark val="none"/>
        <c:tickLblPos val="nextTo"/>
        <c:crossAx val="94556544"/>
        <c:crosses val="max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de-AT"/>
                    <a:t>Mille</a:t>
                  </a:r>
                </a:p>
              </c:rich>
            </c:tx>
          </c:dispUnitsLbl>
        </c:dispUnits>
      </c:valAx>
      <c:catAx>
        <c:axId val="94556544"/>
        <c:scaling>
          <c:orientation val="minMax"/>
        </c:scaling>
        <c:delete val="1"/>
        <c:axPos val="b"/>
        <c:majorTickMark val="out"/>
        <c:minorTickMark val="none"/>
        <c:tickLblPos val="nextTo"/>
        <c:crossAx val="945420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531103775148804"/>
          <c:y val="0.67216735726073584"/>
          <c:w val="0.20257942090930867"/>
          <c:h val="0.15626485568760612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franz!$B$20</c:f>
              <c:strCache>
                <c:ptCount val="1"/>
                <c:pt idx="0">
                  <c:v>AUT</c:v>
                </c:pt>
              </c:strCache>
            </c:strRef>
          </c:tx>
          <c:spPr>
            <a:solidFill>
              <a:srgbClr val="E3007B"/>
            </a:solidFill>
            <a:ln>
              <a:solidFill>
                <a:srgbClr val="E3007B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franz!$A$21:$A$23</c:f>
              <c:strCache>
                <c:ptCount val="3"/>
                <c:pt idx="0">
                  <c:v>Reste</c:v>
                </c:pt>
                <c:pt idx="1">
                  <c:v>Allemagne</c:v>
                </c:pt>
                <c:pt idx="2">
                  <c:v>Résidents</c:v>
                </c:pt>
              </c:strCache>
            </c:strRef>
          </c:cat>
          <c:val>
            <c:numRef>
              <c:f>franz!$B$21:$B$23</c:f>
              <c:numCache>
                <c:formatCode>0.0%</c:formatCode>
                <c:ptCount val="3"/>
                <c:pt idx="0">
                  <c:v>0.30599999999999999</c:v>
                </c:pt>
                <c:pt idx="1">
                  <c:v>0.376</c:v>
                </c:pt>
                <c:pt idx="2">
                  <c:v>0.318</c:v>
                </c:pt>
              </c:numCache>
            </c:numRef>
          </c:val>
        </c:ser>
        <c:ser>
          <c:idx val="1"/>
          <c:order val="1"/>
          <c:tx>
            <c:strRef>
              <c:f>franz!$C$20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rgbClr val="3B1B66"/>
            </a:solidFill>
            <a:ln>
              <a:solidFill>
                <a:srgbClr val="3B1B66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franz!$A$21:$A$23</c:f>
              <c:strCache>
                <c:ptCount val="3"/>
                <c:pt idx="0">
                  <c:v>Reste</c:v>
                </c:pt>
                <c:pt idx="1">
                  <c:v>Allemagne</c:v>
                </c:pt>
                <c:pt idx="2">
                  <c:v>Résidents</c:v>
                </c:pt>
              </c:strCache>
            </c:strRef>
          </c:cat>
          <c:val>
            <c:numRef>
              <c:f>franz!$C$21:$C$23</c:f>
              <c:numCache>
                <c:formatCode>0.0%</c:formatCode>
                <c:ptCount val="3"/>
                <c:pt idx="0">
                  <c:v>0.42</c:v>
                </c:pt>
                <c:pt idx="1">
                  <c:v>0.14099999999999999</c:v>
                </c:pt>
                <c:pt idx="2">
                  <c:v>0.439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07616"/>
        <c:axId val="94609408"/>
      </c:barChart>
      <c:catAx>
        <c:axId val="94607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94609408"/>
        <c:crosses val="autoZero"/>
        <c:auto val="1"/>
        <c:lblAlgn val="ctr"/>
        <c:lblOffset val="100"/>
        <c:noMultiLvlLbl val="0"/>
      </c:catAx>
      <c:valAx>
        <c:axId val="9460940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9460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11634818353522"/>
          <c:y val="0.72307703399300671"/>
          <c:w val="0.12618621079139355"/>
          <c:h val="0.15815003064056812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7729658792699"/>
          <c:y val="0.211111111111111"/>
          <c:w val="0.71818197725284305"/>
          <c:h val="0.67154345290172002"/>
        </c:manualLayout>
      </c:layout>
      <c:lineChart>
        <c:grouping val="standard"/>
        <c:varyColors val="0"/>
        <c:ser>
          <c:idx val="0"/>
          <c:order val="0"/>
          <c:tx>
            <c:strRef>
              <c:f>BPB!$B$3</c:f>
              <c:strCache>
                <c:ptCount val="1"/>
                <c:pt idx="0">
                  <c:v>Logiernächte Serfaus-Fiss-Ladis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numRef>
              <c:f>BPB!$A$4:$A$10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BPB!$B$4:$B$10</c:f>
              <c:numCache>
                <c:formatCode>#,##0</c:formatCode>
                <c:ptCount val="7"/>
                <c:pt idx="0">
                  <c:v>470439</c:v>
                </c:pt>
                <c:pt idx="1">
                  <c:v>483851</c:v>
                </c:pt>
                <c:pt idx="2">
                  <c:v>563706</c:v>
                </c:pt>
                <c:pt idx="3">
                  <c:v>580326</c:v>
                </c:pt>
                <c:pt idx="4">
                  <c:v>609107</c:v>
                </c:pt>
                <c:pt idx="5">
                  <c:v>654929</c:v>
                </c:pt>
                <c:pt idx="6">
                  <c:v>722252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10432"/>
        <c:axId val="94642944"/>
      </c:lineChart>
      <c:catAx>
        <c:axId val="1138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642944"/>
        <c:crosses val="autoZero"/>
        <c:auto val="1"/>
        <c:lblAlgn val="ctr"/>
        <c:lblOffset val="100"/>
        <c:noMultiLvlLbl val="0"/>
      </c:catAx>
      <c:valAx>
        <c:axId val="94642944"/>
        <c:scaling>
          <c:orientation val="minMax"/>
          <c:min val="4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3810432"/>
        <c:crosses val="autoZero"/>
        <c:crossBetween val="between"/>
        <c:majorUnit val="1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94400699912"/>
          <c:y val="2.7777777777777801E-2"/>
          <c:w val="0.62889698162729601"/>
          <c:h val="0.82246937882764704"/>
        </c:manualLayout>
      </c:layout>
      <c:lineChart>
        <c:grouping val="standard"/>
        <c:varyColors val="0"/>
        <c:ser>
          <c:idx val="1"/>
          <c:order val="0"/>
          <c:tx>
            <c:strRef>
              <c:f>BPB!$M$3</c:f>
              <c:strCache>
                <c:ptCount val="1"/>
                <c:pt idx="0">
                  <c:v>Leogang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numRef>
              <c:f>BPB!$M$4:$M$7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BPB!$N$4:$N$7</c:f>
              <c:numCache>
                <c:formatCode>#,##0</c:formatCode>
                <c:ptCount val="4"/>
                <c:pt idx="0">
                  <c:v>173361</c:v>
                </c:pt>
                <c:pt idx="1">
                  <c:v>191635</c:v>
                </c:pt>
                <c:pt idx="2">
                  <c:v>218991</c:v>
                </c:pt>
                <c:pt idx="3">
                  <c:v>220311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BPB!$N$3</c:f>
              <c:strCache>
                <c:ptCount val="1"/>
                <c:pt idx="0">
                  <c:v>Nächtigungen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numRef>
              <c:f>BPB!$M$4:$M$7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BPB!$N$4:$N$7</c:f>
              <c:numCache>
                <c:formatCode>#,##0</c:formatCode>
                <c:ptCount val="4"/>
                <c:pt idx="0">
                  <c:v>173361</c:v>
                </c:pt>
                <c:pt idx="1">
                  <c:v>191635</c:v>
                </c:pt>
                <c:pt idx="2">
                  <c:v>218991</c:v>
                </c:pt>
                <c:pt idx="3">
                  <c:v>220311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35232"/>
        <c:axId val="122336768"/>
      </c:lineChart>
      <c:catAx>
        <c:axId val="1223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36768"/>
        <c:crosses val="autoZero"/>
        <c:auto val="1"/>
        <c:lblAlgn val="ctr"/>
        <c:lblOffset val="100"/>
        <c:noMultiLvlLbl val="0"/>
      </c:catAx>
      <c:valAx>
        <c:axId val="122336768"/>
        <c:scaling>
          <c:orientation val="minMax"/>
          <c:min val="16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233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BPB!$J$3</c:f>
              <c:strCache>
                <c:ptCount val="1"/>
                <c:pt idx="0">
                  <c:v>Lech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numRef>
              <c:f>BPB!$J$4:$J$9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BPB!$K$4:$K$9</c:f>
              <c:numCache>
                <c:formatCode>#,##0</c:formatCode>
                <c:ptCount val="6"/>
                <c:pt idx="0">
                  <c:v>114799</c:v>
                </c:pt>
                <c:pt idx="1">
                  <c:v>116470</c:v>
                </c:pt>
                <c:pt idx="2">
                  <c:v>131577</c:v>
                </c:pt>
                <c:pt idx="3">
                  <c:v>128929</c:v>
                </c:pt>
                <c:pt idx="4">
                  <c:v>120066</c:v>
                </c:pt>
                <c:pt idx="5">
                  <c:v>134420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58400"/>
        <c:axId val="122360192"/>
      </c:lineChart>
      <c:catAx>
        <c:axId val="1223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60192"/>
        <c:crosses val="autoZero"/>
        <c:auto val="1"/>
        <c:lblAlgn val="ctr"/>
        <c:lblOffset val="100"/>
        <c:noMultiLvlLbl val="0"/>
      </c:catAx>
      <c:valAx>
        <c:axId val="122360192"/>
        <c:scaling>
          <c:orientation val="minMax"/>
          <c:min val="11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235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BPB!$A$24</c:f>
              <c:strCache>
                <c:ptCount val="1"/>
                <c:pt idx="0">
                  <c:v>Naturns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numRef>
              <c:f>BPB!$A$25:$A$31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BPB!$B$25:$B$31</c:f>
              <c:numCache>
                <c:formatCode>General</c:formatCode>
                <c:ptCount val="7"/>
                <c:pt idx="0">
                  <c:v>472222</c:v>
                </c:pt>
                <c:pt idx="1">
                  <c:v>474920</c:v>
                </c:pt>
                <c:pt idx="2">
                  <c:v>487751</c:v>
                </c:pt>
                <c:pt idx="3">
                  <c:v>496415</c:v>
                </c:pt>
                <c:pt idx="4">
                  <c:v>504082</c:v>
                </c:pt>
                <c:pt idx="5">
                  <c:v>517342</c:v>
                </c:pt>
                <c:pt idx="6">
                  <c:v>530281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57088"/>
        <c:axId val="122471168"/>
      </c:lineChart>
      <c:catAx>
        <c:axId val="1224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471168"/>
        <c:crosses val="autoZero"/>
        <c:auto val="1"/>
        <c:lblAlgn val="ctr"/>
        <c:lblOffset val="100"/>
        <c:noMultiLvlLbl val="0"/>
      </c:catAx>
      <c:valAx>
        <c:axId val="122471168"/>
        <c:scaling>
          <c:orientation val="minMax"/>
          <c:min val="46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57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BPB!$D$13</c:f>
              <c:strCache>
                <c:ptCount val="1"/>
                <c:pt idx="0">
                  <c:v>Region Millstättersee</c:v>
                </c:pt>
              </c:strCache>
            </c:strRef>
          </c:tx>
          <c:spPr>
            <a:ln>
              <a:solidFill>
                <a:srgbClr val="E3007B"/>
              </a:solidFill>
            </a:ln>
          </c:spPr>
          <c:marker>
            <c:symbol val="none"/>
          </c:marker>
          <c:cat>
            <c:numRef>
              <c:f>BPB!$D$15:$D$22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BPB!$E$15:$E$22</c:f>
              <c:numCache>
                <c:formatCode>#,##0</c:formatCode>
                <c:ptCount val="8"/>
                <c:pt idx="0">
                  <c:v>1116996</c:v>
                </c:pt>
                <c:pt idx="1">
                  <c:v>1053688</c:v>
                </c:pt>
                <c:pt idx="2">
                  <c:v>1061374</c:v>
                </c:pt>
                <c:pt idx="3">
                  <c:v>1055984</c:v>
                </c:pt>
                <c:pt idx="4">
                  <c:v>1030828</c:v>
                </c:pt>
                <c:pt idx="5">
                  <c:v>993217</c:v>
                </c:pt>
                <c:pt idx="6">
                  <c:v>990939</c:v>
                </c:pt>
                <c:pt idx="7" formatCode="0">
                  <c:v>1021532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70848"/>
        <c:axId val="91505408"/>
      </c:lineChart>
      <c:catAx>
        <c:axId val="914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505408"/>
        <c:crossesAt val="800000"/>
        <c:auto val="1"/>
        <c:lblAlgn val="ctr"/>
        <c:lblOffset val="100"/>
        <c:noMultiLvlLbl val="0"/>
      </c:catAx>
      <c:valAx>
        <c:axId val="91505408"/>
        <c:scaling>
          <c:orientation val="minMax"/>
          <c:max val="1120000"/>
          <c:min val="95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1470848"/>
        <c:crosses val="autoZero"/>
        <c:crossBetween val="between"/>
        <c:majorUnit val="25000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29458-BE4E-4763-B5AA-7D470FAED4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3CAB275-7023-472C-A1A6-991FE58627FD}">
      <dgm:prSet phldrT="[Text]" custT="1"/>
      <dgm:spPr/>
      <dgm:t>
        <a:bodyPr/>
        <a:lstStyle/>
        <a:p>
          <a:r>
            <a:rPr lang="de-AT" sz="1800" dirty="0" err="1" smtClean="0"/>
            <a:t>Meilleur</a:t>
          </a:r>
          <a:r>
            <a:rPr lang="de-AT" sz="1800" dirty="0" smtClean="0"/>
            <a:t> </a:t>
          </a:r>
          <a:r>
            <a:rPr lang="de-AT" sz="1800" dirty="0" err="1" smtClean="0"/>
            <a:t>positionnement</a:t>
          </a:r>
          <a:r>
            <a:rPr lang="de-AT" sz="1800" dirty="0" smtClean="0"/>
            <a:t> par </a:t>
          </a:r>
          <a:r>
            <a:rPr lang="de-AT" sz="1800" dirty="0" err="1" smtClean="0"/>
            <a:t>rapport</a:t>
          </a:r>
          <a:r>
            <a:rPr lang="de-AT" sz="1800" dirty="0" smtClean="0"/>
            <a:t> au </a:t>
          </a:r>
          <a:r>
            <a:rPr lang="de-AT" sz="1800" dirty="0" err="1" smtClean="0"/>
            <a:t>public</a:t>
          </a:r>
          <a:r>
            <a:rPr lang="de-AT" sz="1800" dirty="0" smtClean="0"/>
            <a:t> </a:t>
          </a:r>
          <a:r>
            <a:rPr lang="de-AT" sz="1800" dirty="0" err="1" smtClean="0"/>
            <a:t>visé</a:t>
          </a:r>
          <a:endParaRPr lang="de-AT" sz="1800" dirty="0"/>
        </a:p>
      </dgm:t>
    </dgm:pt>
    <dgm:pt modelId="{CAA00F69-DD58-4539-885A-D5B933BB4DC5}" type="parTrans" cxnId="{2C0ABEC4-32A3-4C59-A70B-CD68D304987F}">
      <dgm:prSet/>
      <dgm:spPr/>
      <dgm:t>
        <a:bodyPr/>
        <a:lstStyle/>
        <a:p>
          <a:endParaRPr lang="de-AT"/>
        </a:p>
      </dgm:t>
    </dgm:pt>
    <dgm:pt modelId="{881BCF07-FAD2-46E3-9C2B-46813CE755A3}" type="sibTrans" cxnId="{2C0ABEC4-32A3-4C59-A70B-CD68D304987F}">
      <dgm:prSet/>
      <dgm:spPr>
        <a:ln>
          <a:solidFill>
            <a:srgbClr val="E3007B"/>
          </a:solidFill>
        </a:ln>
      </dgm:spPr>
      <dgm:t>
        <a:bodyPr/>
        <a:lstStyle/>
        <a:p>
          <a:endParaRPr lang="de-AT"/>
        </a:p>
      </dgm:t>
    </dgm:pt>
    <dgm:pt modelId="{F6677DD8-8E87-4130-8975-ECFEA4C49A21}">
      <dgm:prSet phldrT="[Text]" custT="1"/>
      <dgm:spPr/>
      <dgm:t>
        <a:bodyPr/>
        <a:lstStyle/>
        <a:p>
          <a:r>
            <a:rPr lang="de-AT" sz="1800" dirty="0" err="1" smtClean="0"/>
            <a:t>Coopération</a:t>
          </a:r>
          <a:r>
            <a:rPr lang="de-AT" sz="1800" dirty="0" smtClean="0"/>
            <a:t> en </a:t>
          </a:r>
          <a:r>
            <a:rPr lang="de-AT" sz="1800" dirty="0" err="1" smtClean="0"/>
            <a:t>matière</a:t>
          </a:r>
          <a:r>
            <a:rPr lang="de-AT" sz="1800" dirty="0" smtClean="0"/>
            <a:t> de </a:t>
          </a:r>
          <a:r>
            <a:rPr lang="de-AT" sz="1800" dirty="0" err="1" smtClean="0"/>
            <a:t>tourisme</a:t>
          </a:r>
          <a:r>
            <a:rPr lang="de-AT" sz="1800" dirty="0" smtClean="0"/>
            <a:t> </a:t>
          </a:r>
          <a:r>
            <a:rPr lang="de-AT" sz="1800" dirty="0" err="1" smtClean="0"/>
            <a:t>avec</a:t>
          </a:r>
          <a:r>
            <a:rPr lang="de-AT" sz="1800" dirty="0" smtClean="0"/>
            <a:t> des </a:t>
          </a:r>
          <a:r>
            <a:rPr lang="de-AT" sz="1800" dirty="0" err="1" smtClean="0"/>
            <a:t>entreprises</a:t>
          </a:r>
          <a:r>
            <a:rPr lang="de-AT" sz="1800" dirty="0" smtClean="0"/>
            <a:t> </a:t>
          </a:r>
          <a:r>
            <a:rPr lang="de-AT" sz="1800" dirty="0" err="1" smtClean="0"/>
            <a:t>donnant</a:t>
          </a:r>
          <a:r>
            <a:rPr lang="de-AT" sz="1800" dirty="0" smtClean="0"/>
            <a:t> les </a:t>
          </a:r>
          <a:r>
            <a:rPr lang="de-AT" sz="1800" dirty="0" err="1" smtClean="0"/>
            <a:t>impulsions</a:t>
          </a:r>
          <a:r>
            <a:rPr lang="de-AT" sz="1800" dirty="0" smtClean="0"/>
            <a:t> </a:t>
          </a:r>
          <a:r>
            <a:rPr lang="de-AT" sz="1800" dirty="0" err="1" smtClean="0"/>
            <a:t>nécessaires</a:t>
          </a:r>
          <a:endParaRPr lang="de-AT" sz="1800" dirty="0"/>
        </a:p>
      </dgm:t>
    </dgm:pt>
    <dgm:pt modelId="{72627496-A897-4E0D-85CD-F54708A86F50}" type="parTrans" cxnId="{53025992-7D7E-4043-9618-5A0A1C87DE15}">
      <dgm:prSet/>
      <dgm:spPr/>
      <dgm:t>
        <a:bodyPr/>
        <a:lstStyle/>
        <a:p>
          <a:endParaRPr lang="de-AT"/>
        </a:p>
      </dgm:t>
    </dgm:pt>
    <dgm:pt modelId="{A570751F-371C-4960-B65F-D4E2034A9D3E}" type="sibTrans" cxnId="{53025992-7D7E-4043-9618-5A0A1C87DE15}">
      <dgm:prSet/>
      <dgm:spPr/>
      <dgm:t>
        <a:bodyPr/>
        <a:lstStyle/>
        <a:p>
          <a:endParaRPr lang="de-AT"/>
        </a:p>
      </dgm:t>
    </dgm:pt>
    <dgm:pt modelId="{465A6CB8-AE2D-48EF-AD9C-DA4FECDABC60}">
      <dgm:prSet phldrT="[Text]" custT="1"/>
      <dgm:spPr/>
      <dgm:t>
        <a:bodyPr/>
        <a:lstStyle/>
        <a:p>
          <a:r>
            <a:rPr lang="de-AT" sz="1800" dirty="0" err="1" smtClean="0"/>
            <a:t>Produits</a:t>
          </a:r>
          <a:r>
            <a:rPr lang="de-AT" sz="1800" dirty="0" smtClean="0"/>
            <a:t> de </a:t>
          </a:r>
          <a:r>
            <a:rPr lang="de-AT" sz="1800" dirty="0" err="1" smtClean="0"/>
            <a:t>masse</a:t>
          </a:r>
          <a:r>
            <a:rPr lang="de-AT" sz="1800" dirty="0" smtClean="0"/>
            <a:t> et de </a:t>
          </a:r>
          <a:r>
            <a:rPr lang="de-AT" sz="1800" dirty="0" err="1" smtClean="0"/>
            <a:t>niche</a:t>
          </a:r>
          <a:r>
            <a:rPr lang="de-AT" sz="1800" dirty="0" smtClean="0"/>
            <a:t> </a:t>
          </a:r>
          <a:r>
            <a:rPr lang="de-AT" sz="1800" dirty="0" err="1" smtClean="0"/>
            <a:t>pour</a:t>
          </a:r>
          <a:r>
            <a:rPr lang="de-AT" sz="1800" dirty="0" smtClean="0"/>
            <a:t> le </a:t>
          </a:r>
          <a:r>
            <a:rPr lang="de-AT" sz="1800" dirty="0" err="1" smtClean="0"/>
            <a:t>tourisme</a:t>
          </a:r>
          <a:r>
            <a:rPr lang="de-AT" sz="1800" dirty="0" smtClean="0"/>
            <a:t> </a:t>
          </a:r>
          <a:r>
            <a:rPr lang="de-AT" sz="1800" dirty="0" err="1" smtClean="0"/>
            <a:t>estival</a:t>
          </a:r>
          <a:endParaRPr lang="de-AT" sz="1800" dirty="0"/>
        </a:p>
      </dgm:t>
    </dgm:pt>
    <dgm:pt modelId="{7705279C-9287-4D9B-86E5-11C6EF088F6D}" type="parTrans" cxnId="{0F38E554-56B7-4542-8D0F-40FDEC656F88}">
      <dgm:prSet/>
      <dgm:spPr/>
      <dgm:t>
        <a:bodyPr/>
        <a:lstStyle/>
        <a:p>
          <a:endParaRPr lang="de-AT"/>
        </a:p>
      </dgm:t>
    </dgm:pt>
    <dgm:pt modelId="{CF41B837-FA2C-4BAD-9595-5EC0A6BEB438}" type="sibTrans" cxnId="{0F38E554-56B7-4542-8D0F-40FDEC656F88}">
      <dgm:prSet/>
      <dgm:spPr/>
      <dgm:t>
        <a:bodyPr/>
        <a:lstStyle/>
        <a:p>
          <a:endParaRPr lang="de-AT"/>
        </a:p>
      </dgm:t>
    </dgm:pt>
    <dgm:pt modelId="{6BE291E7-B058-4FBC-AB41-46F8EAD260F9}">
      <dgm:prSet phldrT="[Text]" custT="1"/>
      <dgm:spPr/>
      <dgm:t>
        <a:bodyPr/>
        <a:lstStyle/>
        <a:p>
          <a:r>
            <a:rPr lang="de-AT" sz="1800" dirty="0" err="1" smtClean="0"/>
            <a:t>Développement</a:t>
          </a:r>
          <a:r>
            <a:rPr lang="de-AT" sz="1800" dirty="0" smtClean="0"/>
            <a:t> de </a:t>
          </a:r>
          <a:r>
            <a:rPr lang="de-AT" sz="1800" dirty="0" err="1" smtClean="0"/>
            <a:t>produits</a:t>
          </a:r>
          <a:r>
            <a:rPr lang="de-AT" sz="1800" dirty="0" smtClean="0"/>
            <a:t> </a:t>
          </a:r>
          <a:r>
            <a:rPr lang="de-AT" sz="1800" dirty="0" err="1" smtClean="0"/>
            <a:t>estivaux</a:t>
          </a:r>
          <a:r>
            <a:rPr lang="de-AT" sz="1800" dirty="0" smtClean="0"/>
            <a:t> </a:t>
          </a:r>
          <a:r>
            <a:rPr lang="de-AT" sz="1800" dirty="0" err="1" smtClean="0"/>
            <a:t>spécifiques</a:t>
          </a:r>
          <a:r>
            <a:rPr lang="de-AT" sz="1800" dirty="0" smtClean="0"/>
            <a:t> </a:t>
          </a:r>
          <a:r>
            <a:rPr lang="de-AT" sz="1800" dirty="0" err="1" smtClean="0"/>
            <a:t>avec</a:t>
          </a:r>
          <a:r>
            <a:rPr lang="de-AT" sz="1800" dirty="0" smtClean="0"/>
            <a:t> </a:t>
          </a:r>
          <a:r>
            <a:rPr lang="de-AT" sz="1800" dirty="0" err="1" smtClean="0"/>
            <a:t>investissements</a:t>
          </a:r>
          <a:r>
            <a:rPr lang="de-AT" sz="1800" dirty="0" smtClean="0"/>
            <a:t> à la </a:t>
          </a:r>
          <a:r>
            <a:rPr lang="de-AT" sz="1800" dirty="0" err="1" smtClean="0"/>
            <a:t>clé</a:t>
          </a:r>
          <a:endParaRPr lang="de-AT" sz="1800" dirty="0"/>
        </a:p>
      </dgm:t>
    </dgm:pt>
    <dgm:pt modelId="{6EBCB245-40A1-4B3D-95D6-CA74436FA808}" type="parTrans" cxnId="{19393112-C10F-482C-80A5-365FF5FE7055}">
      <dgm:prSet/>
      <dgm:spPr/>
      <dgm:t>
        <a:bodyPr/>
        <a:lstStyle/>
        <a:p>
          <a:endParaRPr lang="de-AT"/>
        </a:p>
      </dgm:t>
    </dgm:pt>
    <dgm:pt modelId="{7F36F5FC-3D62-42B7-9EE2-63BAB8C005BF}" type="sibTrans" cxnId="{19393112-C10F-482C-80A5-365FF5FE7055}">
      <dgm:prSet/>
      <dgm:spPr/>
      <dgm:t>
        <a:bodyPr/>
        <a:lstStyle/>
        <a:p>
          <a:endParaRPr lang="de-AT"/>
        </a:p>
      </dgm:t>
    </dgm:pt>
    <dgm:pt modelId="{2B281014-D8AA-499D-AACC-9B1F3FBD804E}">
      <dgm:prSet phldrT="[Text]" custT="1"/>
      <dgm:spPr/>
      <dgm:t>
        <a:bodyPr/>
        <a:lstStyle/>
        <a:p>
          <a:r>
            <a:rPr lang="de-AT" sz="1800" dirty="0" smtClean="0"/>
            <a:t>Management des </a:t>
          </a:r>
          <a:r>
            <a:rPr lang="de-AT" sz="1800" dirty="0" err="1" smtClean="0"/>
            <a:t>destinations</a:t>
          </a:r>
          <a:r>
            <a:rPr lang="de-AT" sz="1800" dirty="0" smtClean="0"/>
            <a:t> </a:t>
          </a:r>
          <a:r>
            <a:rPr lang="de-AT" sz="1800" dirty="0" err="1" smtClean="0"/>
            <a:t>également</a:t>
          </a:r>
          <a:r>
            <a:rPr lang="de-AT" sz="1800" dirty="0" smtClean="0"/>
            <a:t> en </a:t>
          </a:r>
          <a:r>
            <a:rPr lang="de-AT" sz="1800" dirty="0" err="1" smtClean="0"/>
            <a:t>été</a:t>
          </a:r>
          <a:endParaRPr lang="de-AT" sz="1800" dirty="0"/>
        </a:p>
      </dgm:t>
    </dgm:pt>
    <dgm:pt modelId="{01A80653-4979-48BF-8945-1C0139259D2F}" type="sibTrans" cxnId="{781B3811-9198-4907-94C1-6CDBE627EB22}">
      <dgm:prSet/>
      <dgm:spPr/>
      <dgm:t>
        <a:bodyPr/>
        <a:lstStyle/>
        <a:p>
          <a:endParaRPr lang="de-AT"/>
        </a:p>
      </dgm:t>
    </dgm:pt>
    <dgm:pt modelId="{14C9BA60-49E0-4488-B38E-2DFED48E31E0}" type="parTrans" cxnId="{781B3811-9198-4907-94C1-6CDBE627EB22}">
      <dgm:prSet/>
      <dgm:spPr/>
      <dgm:t>
        <a:bodyPr/>
        <a:lstStyle/>
        <a:p>
          <a:endParaRPr lang="de-AT"/>
        </a:p>
      </dgm:t>
    </dgm:pt>
    <dgm:pt modelId="{831D9065-C0A0-4031-8D9D-0D966DDEB722}" type="pres">
      <dgm:prSet presAssocID="{06B29458-BE4E-4763-B5AA-7D470FAED4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9E51F0F-7408-41AB-B097-52C5CBAEC259}" type="pres">
      <dgm:prSet presAssocID="{06B29458-BE4E-4763-B5AA-7D470FAED4CC}" presName="Name1" presStyleCnt="0"/>
      <dgm:spPr/>
    </dgm:pt>
    <dgm:pt modelId="{0785688F-83A3-46A4-B5A3-61B4C727D42B}" type="pres">
      <dgm:prSet presAssocID="{06B29458-BE4E-4763-B5AA-7D470FAED4CC}" presName="cycle" presStyleCnt="0"/>
      <dgm:spPr/>
    </dgm:pt>
    <dgm:pt modelId="{43B1D312-9F56-4D05-9911-8F36DF5724A6}" type="pres">
      <dgm:prSet presAssocID="{06B29458-BE4E-4763-B5AA-7D470FAED4CC}" presName="srcNode" presStyleLbl="node1" presStyleIdx="0" presStyleCnt="5"/>
      <dgm:spPr/>
    </dgm:pt>
    <dgm:pt modelId="{FFBEB017-9684-437F-B49C-6329E6484544}" type="pres">
      <dgm:prSet presAssocID="{06B29458-BE4E-4763-B5AA-7D470FAED4CC}" presName="conn" presStyleLbl="parChTrans1D2" presStyleIdx="0" presStyleCnt="1"/>
      <dgm:spPr/>
      <dgm:t>
        <a:bodyPr/>
        <a:lstStyle/>
        <a:p>
          <a:endParaRPr lang="de-AT"/>
        </a:p>
      </dgm:t>
    </dgm:pt>
    <dgm:pt modelId="{811AAB81-D478-437B-8279-538DDB8E9767}" type="pres">
      <dgm:prSet presAssocID="{06B29458-BE4E-4763-B5AA-7D470FAED4CC}" presName="extraNode" presStyleLbl="node1" presStyleIdx="0" presStyleCnt="5"/>
      <dgm:spPr/>
    </dgm:pt>
    <dgm:pt modelId="{C50528BF-F4A4-4113-8E4A-4F2CEC108E43}" type="pres">
      <dgm:prSet presAssocID="{06B29458-BE4E-4763-B5AA-7D470FAED4CC}" presName="dstNode" presStyleLbl="node1" presStyleIdx="0" presStyleCnt="5"/>
      <dgm:spPr/>
    </dgm:pt>
    <dgm:pt modelId="{C8C9F952-C6A6-4E6C-93A9-9A6D98675F63}" type="pres">
      <dgm:prSet presAssocID="{B3CAB275-7023-472C-A1A6-991FE58627F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23A31FA-CCD4-4EA9-9D0F-EF3FF7C82A90}" type="pres">
      <dgm:prSet presAssocID="{B3CAB275-7023-472C-A1A6-991FE58627FD}" presName="accent_1" presStyleCnt="0"/>
      <dgm:spPr/>
    </dgm:pt>
    <dgm:pt modelId="{D44402ED-DDD0-41CF-865B-2DE0B0C0EBEC}" type="pres">
      <dgm:prSet presAssocID="{B3CAB275-7023-472C-A1A6-991FE58627FD}" presName="accentRepeatNode" presStyleLbl="solidFgAcc1" presStyleIdx="0" presStyleCnt="5"/>
      <dgm:spPr/>
    </dgm:pt>
    <dgm:pt modelId="{587C64CC-3CDF-46FC-BB4F-E50BB410302D}" type="pres">
      <dgm:prSet presAssocID="{6BE291E7-B058-4FBC-AB41-46F8EAD260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26946D-92D5-4ECA-93A2-2397EDC1F844}" type="pres">
      <dgm:prSet presAssocID="{6BE291E7-B058-4FBC-AB41-46F8EAD260F9}" presName="accent_2" presStyleCnt="0"/>
      <dgm:spPr/>
    </dgm:pt>
    <dgm:pt modelId="{7B87D841-F851-4C30-8475-3279FF1F1DBB}" type="pres">
      <dgm:prSet presAssocID="{6BE291E7-B058-4FBC-AB41-46F8EAD260F9}" presName="accentRepeatNode" presStyleLbl="solidFgAcc1" presStyleIdx="1" presStyleCnt="5"/>
      <dgm:spPr/>
    </dgm:pt>
    <dgm:pt modelId="{F827B753-03EC-42B9-831E-388284A473CB}" type="pres">
      <dgm:prSet presAssocID="{465A6CB8-AE2D-48EF-AD9C-DA4FECDABC6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74D329B-B44B-4F64-BA5E-25C9E1C0E82C}" type="pres">
      <dgm:prSet presAssocID="{465A6CB8-AE2D-48EF-AD9C-DA4FECDABC60}" presName="accent_3" presStyleCnt="0"/>
      <dgm:spPr/>
    </dgm:pt>
    <dgm:pt modelId="{9FA59CEB-1F6A-4791-B2A3-F61F24EE0249}" type="pres">
      <dgm:prSet presAssocID="{465A6CB8-AE2D-48EF-AD9C-DA4FECDABC60}" presName="accentRepeatNode" presStyleLbl="solidFgAcc1" presStyleIdx="2" presStyleCnt="5"/>
      <dgm:spPr/>
    </dgm:pt>
    <dgm:pt modelId="{2D011862-B9ED-45FA-B245-8E56AE0FE4D3}" type="pres">
      <dgm:prSet presAssocID="{2B281014-D8AA-499D-AACC-9B1F3FBD80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7B7D149-22F0-4F72-8758-2C23A2C08204}" type="pres">
      <dgm:prSet presAssocID="{2B281014-D8AA-499D-AACC-9B1F3FBD804E}" presName="accent_4" presStyleCnt="0"/>
      <dgm:spPr/>
    </dgm:pt>
    <dgm:pt modelId="{C1568452-35F2-4731-B949-7C3134669C4E}" type="pres">
      <dgm:prSet presAssocID="{2B281014-D8AA-499D-AACC-9B1F3FBD804E}" presName="accentRepeatNode" presStyleLbl="solidFgAcc1" presStyleIdx="3" presStyleCnt="5"/>
      <dgm:spPr/>
    </dgm:pt>
    <dgm:pt modelId="{8B4A358B-CFC8-4B2A-A3EF-4FCB7D80799C}" type="pres">
      <dgm:prSet presAssocID="{F6677DD8-8E87-4130-8975-ECFEA4C49A2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80329D7-E6C6-4995-9A65-B3FD4F119EB1}" type="pres">
      <dgm:prSet presAssocID="{F6677DD8-8E87-4130-8975-ECFEA4C49A21}" presName="accent_5" presStyleCnt="0"/>
      <dgm:spPr/>
    </dgm:pt>
    <dgm:pt modelId="{35D025BD-0835-4277-A780-03DD17E698BF}" type="pres">
      <dgm:prSet presAssocID="{F6677DD8-8E87-4130-8975-ECFEA4C49A21}" presName="accentRepeatNode" presStyleLbl="solidFgAcc1" presStyleIdx="4" presStyleCnt="5"/>
      <dgm:spPr/>
    </dgm:pt>
  </dgm:ptLst>
  <dgm:cxnLst>
    <dgm:cxn modelId="{53025992-7D7E-4043-9618-5A0A1C87DE15}" srcId="{06B29458-BE4E-4763-B5AA-7D470FAED4CC}" destId="{F6677DD8-8E87-4130-8975-ECFEA4C49A21}" srcOrd="4" destOrd="0" parTransId="{72627496-A897-4E0D-85CD-F54708A86F50}" sibTransId="{A570751F-371C-4960-B65F-D4E2034A9D3E}"/>
    <dgm:cxn modelId="{A21BBC42-B17B-F243-939A-9F6231554D50}" type="presOf" srcId="{465A6CB8-AE2D-48EF-AD9C-DA4FECDABC60}" destId="{F827B753-03EC-42B9-831E-388284A473CB}" srcOrd="0" destOrd="0" presId="urn:microsoft.com/office/officeart/2008/layout/VerticalCurvedList"/>
    <dgm:cxn modelId="{EF519382-FC71-4E49-A059-E0D13035F0DD}" type="presOf" srcId="{2B281014-D8AA-499D-AACC-9B1F3FBD804E}" destId="{2D011862-B9ED-45FA-B245-8E56AE0FE4D3}" srcOrd="0" destOrd="0" presId="urn:microsoft.com/office/officeart/2008/layout/VerticalCurvedList"/>
    <dgm:cxn modelId="{A6642167-B6FD-F24C-85C4-9A6053A1397E}" type="presOf" srcId="{06B29458-BE4E-4763-B5AA-7D470FAED4CC}" destId="{831D9065-C0A0-4031-8D9D-0D966DDEB722}" srcOrd="0" destOrd="0" presId="urn:microsoft.com/office/officeart/2008/layout/VerticalCurvedList"/>
    <dgm:cxn modelId="{2C0ABEC4-32A3-4C59-A70B-CD68D304987F}" srcId="{06B29458-BE4E-4763-B5AA-7D470FAED4CC}" destId="{B3CAB275-7023-472C-A1A6-991FE58627FD}" srcOrd="0" destOrd="0" parTransId="{CAA00F69-DD58-4539-885A-D5B933BB4DC5}" sibTransId="{881BCF07-FAD2-46E3-9C2B-46813CE755A3}"/>
    <dgm:cxn modelId="{F0772CDF-92BA-4E45-890C-030F6E6F1002}" type="presOf" srcId="{F6677DD8-8E87-4130-8975-ECFEA4C49A21}" destId="{8B4A358B-CFC8-4B2A-A3EF-4FCB7D80799C}" srcOrd="0" destOrd="0" presId="urn:microsoft.com/office/officeart/2008/layout/VerticalCurvedList"/>
    <dgm:cxn modelId="{46C368E7-44F5-2C43-A1CA-7C1A289DAD68}" type="presOf" srcId="{6BE291E7-B058-4FBC-AB41-46F8EAD260F9}" destId="{587C64CC-3CDF-46FC-BB4F-E50BB410302D}" srcOrd="0" destOrd="0" presId="urn:microsoft.com/office/officeart/2008/layout/VerticalCurvedList"/>
    <dgm:cxn modelId="{F6422683-DD9F-7D41-9675-1B909CCDA943}" type="presOf" srcId="{881BCF07-FAD2-46E3-9C2B-46813CE755A3}" destId="{FFBEB017-9684-437F-B49C-6329E6484544}" srcOrd="0" destOrd="0" presId="urn:microsoft.com/office/officeart/2008/layout/VerticalCurvedList"/>
    <dgm:cxn modelId="{0F38E554-56B7-4542-8D0F-40FDEC656F88}" srcId="{06B29458-BE4E-4763-B5AA-7D470FAED4CC}" destId="{465A6CB8-AE2D-48EF-AD9C-DA4FECDABC60}" srcOrd="2" destOrd="0" parTransId="{7705279C-9287-4D9B-86E5-11C6EF088F6D}" sibTransId="{CF41B837-FA2C-4BAD-9595-5EC0A6BEB438}"/>
    <dgm:cxn modelId="{FBAC4AD2-4A94-104A-A800-D22CC22EB6A2}" type="presOf" srcId="{B3CAB275-7023-472C-A1A6-991FE58627FD}" destId="{C8C9F952-C6A6-4E6C-93A9-9A6D98675F63}" srcOrd="0" destOrd="0" presId="urn:microsoft.com/office/officeart/2008/layout/VerticalCurvedList"/>
    <dgm:cxn modelId="{19393112-C10F-482C-80A5-365FF5FE7055}" srcId="{06B29458-BE4E-4763-B5AA-7D470FAED4CC}" destId="{6BE291E7-B058-4FBC-AB41-46F8EAD260F9}" srcOrd="1" destOrd="0" parTransId="{6EBCB245-40A1-4B3D-95D6-CA74436FA808}" sibTransId="{7F36F5FC-3D62-42B7-9EE2-63BAB8C005BF}"/>
    <dgm:cxn modelId="{781B3811-9198-4907-94C1-6CDBE627EB22}" srcId="{06B29458-BE4E-4763-B5AA-7D470FAED4CC}" destId="{2B281014-D8AA-499D-AACC-9B1F3FBD804E}" srcOrd="3" destOrd="0" parTransId="{14C9BA60-49E0-4488-B38E-2DFED48E31E0}" sibTransId="{01A80653-4979-48BF-8945-1C0139259D2F}"/>
    <dgm:cxn modelId="{D3A2A389-CF3D-5B43-B15B-81E94F15648F}" type="presParOf" srcId="{831D9065-C0A0-4031-8D9D-0D966DDEB722}" destId="{49E51F0F-7408-41AB-B097-52C5CBAEC259}" srcOrd="0" destOrd="0" presId="urn:microsoft.com/office/officeart/2008/layout/VerticalCurvedList"/>
    <dgm:cxn modelId="{526C1097-1C72-D742-967A-8B4481CD5CEC}" type="presParOf" srcId="{49E51F0F-7408-41AB-B097-52C5CBAEC259}" destId="{0785688F-83A3-46A4-B5A3-61B4C727D42B}" srcOrd="0" destOrd="0" presId="urn:microsoft.com/office/officeart/2008/layout/VerticalCurvedList"/>
    <dgm:cxn modelId="{7E1D23F9-DA44-8C47-B22F-5169F6CE9B54}" type="presParOf" srcId="{0785688F-83A3-46A4-B5A3-61B4C727D42B}" destId="{43B1D312-9F56-4D05-9911-8F36DF5724A6}" srcOrd="0" destOrd="0" presId="urn:microsoft.com/office/officeart/2008/layout/VerticalCurvedList"/>
    <dgm:cxn modelId="{D0A6025A-DFE6-774A-BF1C-645B9D68861C}" type="presParOf" srcId="{0785688F-83A3-46A4-B5A3-61B4C727D42B}" destId="{FFBEB017-9684-437F-B49C-6329E6484544}" srcOrd="1" destOrd="0" presId="urn:microsoft.com/office/officeart/2008/layout/VerticalCurvedList"/>
    <dgm:cxn modelId="{7DA1F3D2-6EDA-1B4F-A1F6-D9CDB3174208}" type="presParOf" srcId="{0785688F-83A3-46A4-B5A3-61B4C727D42B}" destId="{811AAB81-D478-437B-8279-538DDB8E9767}" srcOrd="2" destOrd="0" presId="urn:microsoft.com/office/officeart/2008/layout/VerticalCurvedList"/>
    <dgm:cxn modelId="{4768C2A8-085B-244D-88D8-15E0243529FD}" type="presParOf" srcId="{0785688F-83A3-46A4-B5A3-61B4C727D42B}" destId="{C50528BF-F4A4-4113-8E4A-4F2CEC108E43}" srcOrd="3" destOrd="0" presId="urn:microsoft.com/office/officeart/2008/layout/VerticalCurvedList"/>
    <dgm:cxn modelId="{9C8B5054-FC85-1949-97AA-58E24E8DDCD7}" type="presParOf" srcId="{49E51F0F-7408-41AB-B097-52C5CBAEC259}" destId="{C8C9F952-C6A6-4E6C-93A9-9A6D98675F63}" srcOrd="1" destOrd="0" presId="urn:microsoft.com/office/officeart/2008/layout/VerticalCurvedList"/>
    <dgm:cxn modelId="{D93A357C-FE7D-6B47-A67F-7EB593E99214}" type="presParOf" srcId="{49E51F0F-7408-41AB-B097-52C5CBAEC259}" destId="{E23A31FA-CCD4-4EA9-9D0F-EF3FF7C82A90}" srcOrd="2" destOrd="0" presId="urn:microsoft.com/office/officeart/2008/layout/VerticalCurvedList"/>
    <dgm:cxn modelId="{3DD248A9-7F11-1546-8918-223FBC603AEF}" type="presParOf" srcId="{E23A31FA-CCD4-4EA9-9D0F-EF3FF7C82A90}" destId="{D44402ED-DDD0-41CF-865B-2DE0B0C0EBEC}" srcOrd="0" destOrd="0" presId="urn:microsoft.com/office/officeart/2008/layout/VerticalCurvedList"/>
    <dgm:cxn modelId="{BB5475ED-BB7B-3D4D-9AFB-D0CE7625BBCE}" type="presParOf" srcId="{49E51F0F-7408-41AB-B097-52C5CBAEC259}" destId="{587C64CC-3CDF-46FC-BB4F-E50BB410302D}" srcOrd="3" destOrd="0" presId="urn:microsoft.com/office/officeart/2008/layout/VerticalCurvedList"/>
    <dgm:cxn modelId="{68EA06B7-7C48-8D48-A509-72AB9CD0A0DB}" type="presParOf" srcId="{49E51F0F-7408-41AB-B097-52C5CBAEC259}" destId="{C026946D-92D5-4ECA-93A2-2397EDC1F844}" srcOrd="4" destOrd="0" presId="urn:microsoft.com/office/officeart/2008/layout/VerticalCurvedList"/>
    <dgm:cxn modelId="{0A2FDCE5-97A9-BA46-87E1-BCE5153AD354}" type="presParOf" srcId="{C026946D-92D5-4ECA-93A2-2397EDC1F844}" destId="{7B87D841-F851-4C30-8475-3279FF1F1DBB}" srcOrd="0" destOrd="0" presId="urn:microsoft.com/office/officeart/2008/layout/VerticalCurvedList"/>
    <dgm:cxn modelId="{3975E4C2-CCAA-D949-A022-75A58305E49D}" type="presParOf" srcId="{49E51F0F-7408-41AB-B097-52C5CBAEC259}" destId="{F827B753-03EC-42B9-831E-388284A473CB}" srcOrd="5" destOrd="0" presId="urn:microsoft.com/office/officeart/2008/layout/VerticalCurvedList"/>
    <dgm:cxn modelId="{A062DAB7-0783-434C-B40A-09566A0984CD}" type="presParOf" srcId="{49E51F0F-7408-41AB-B097-52C5CBAEC259}" destId="{774D329B-B44B-4F64-BA5E-25C9E1C0E82C}" srcOrd="6" destOrd="0" presId="urn:microsoft.com/office/officeart/2008/layout/VerticalCurvedList"/>
    <dgm:cxn modelId="{CF674468-75D4-C64A-9C19-FE66228ABB2B}" type="presParOf" srcId="{774D329B-B44B-4F64-BA5E-25C9E1C0E82C}" destId="{9FA59CEB-1F6A-4791-B2A3-F61F24EE0249}" srcOrd="0" destOrd="0" presId="urn:microsoft.com/office/officeart/2008/layout/VerticalCurvedList"/>
    <dgm:cxn modelId="{9AB35837-F703-644D-8DCF-2200A76A388C}" type="presParOf" srcId="{49E51F0F-7408-41AB-B097-52C5CBAEC259}" destId="{2D011862-B9ED-45FA-B245-8E56AE0FE4D3}" srcOrd="7" destOrd="0" presId="urn:microsoft.com/office/officeart/2008/layout/VerticalCurvedList"/>
    <dgm:cxn modelId="{F66819A4-2A6C-2B4C-81E7-64360B1ED5A1}" type="presParOf" srcId="{49E51F0F-7408-41AB-B097-52C5CBAEC259}" destId="{07B7D149-22F0-4F72-8758-2C23A2C08204}" srcOrd="8" destOrd="0" presId="urn:microsoft.com/office/officeart/2008/layout/VerticalCurvedList"/>
    <dgm:cxn modelId="{31421678-FA76-A946-AD6C-0F0F05A1AC87}" type="presParOf" srcId="{07B7D149-22F0-4F72-8758-2C23A2C08204}" destId="{C1568452-35F2-4731-B949-7C3134669C4E}" srcOrd="0" destOrd="0" presId="urn:microsoft.com/office/officeart/2008/layout/VerticalCurvedList"/>
    <dgm:cxn modelId="{D8D11532-5689-2E43-86A4-9708E3E5B788}" type="presParOf" srcId="{49E51F0F-7408-41AB-B097-52C5CBAEC259}" destId="{8B4A358B-CFC8-4B2A-A3EF-4FCB7D80799C}" srcOrd="9" destOrd="0" presId="urn:microsoft.com/office/officeart/2008/layout/VerticalCurvedList"/>
    <dgm:cxn modelId="{483B2EF7-3C90-5947-A0FB-A192129C6B0E}" type="presParOf" srcId="{49E51F0F-7408-41AB-B097-52C5CBAEC259}" destId="{F80329D7-E6C6-4995-9A65-B3FD4F119EB1}" srcOrd="10" destOrd="0" presId="urn:microsoft.com/office/officeart/2008/layout/VerticalCurvedList"/>
    <dgm:cxn modelId="{858905B2-A26E-644C-9EEB-DB8ACE26BDD5}" type="presParOf" srcId="{F80329D7-E6C6-4995-9A65-B3FD4F119EB1}" destId="{35D025BD-0835-4277-A780-03DD17E698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EB017-9684-437F-B49C-6329E648454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E3007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9F952-C6A6-4E6C-93A9-9A6D98675F63}">
      <dsp:nvSpPr>
        <dsp:cNvPr id="0" name=""/>
        <dsp:cNvSpPr/>
      </dsp:nvSpPr>
      <dsp:spPr>
        <a:xfrm>
          <a:off x="384538" y="253918"/>
          <a:ext cx="7247024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/>
            <a:t>Meilleur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positionnement</a:t>
          </a:r>
          <a:r>
            <a:rPr lang="de-AT" sz="1800" kern="1200" dirty="0" smtClean="0"/>
            <a:t> par </a:t>
          </a:r>
          <a:r>
            <a:rPr lang="de-AT" sz="1800" kern="1200" dirty="0" err="1" smtClean="0"/>
            <a:t>rapport</a:t>
          </a:r>
          <a:r>
            <a:rPr lang="de-AT" sz="1800" kern="1200" dirty="0" smtClean="0"/>
            <a:t> au </a:t>
          </a:r>
          <a:r>
            <a:rPr lang="de-AT" sz="1800" kern="1200" dirty="0" err="1" smtClean="0"/>
            <a:t>public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visé</a:t>
          </a:r>
          <a:endParaRPr lang="de-AT" sz="1800" kern="1200" dirty="0"/>
        </a:p>
      </dsp:txBody>
      <dsp:txXfrm>
        <a:off x="384538" y="253918"/>
        <a:ext cx="7247024" cy="508162"/>
      </dsp:txXfrm>
    </dsp:sp>
    <dsp:sp modelId="{D44402ED-DDD0-41CF-865B-2DE0B0C0EBE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C64CC-3CDF-46FC-BB4F-E50BB410302D}">
      <dsp:nvSpPr>
        <dsp:cNvPr id="0" name=""/>
        <dsp:cNvSpPr/>
      </dsp:nvSpPr>
      <dsp:spPr>
        <a:xfrm>
          <a:off x="748672" y="1015918"/>
          <a:ext cx="6882889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/>
            <a:t>Développement</a:t>
          </a:r>
          <a:r>
            <a:rPr lang="de-AT" sz="1800" kern="1200" dirty="0" smtClean="0"/>
            <a:t> de </a:t>
          </a:r>
          <a:r>
            <a:rPr lang="de-AT" sz="1800" kern="1200" dirty="0" err="1" smtClean="0"/>
            <a:t>produits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estivaux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spécifiques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avec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investissements</a:t>
          </a:r>
          <a:r>
            <a:rPr lang="de-AT" sz="1800" kern="1200" dirty="0" smtClean="0"/>
            <a:t> à la </a:t>
          </a:r>
          <a:r>
            <a:rPr lang="de-AT" sz="1800" kern="1200" dirty="0" err="1" smtClean="0"/>
            <a:t>clé</a:t>
          </a:r>
          <a:endParaRPr lang="de-AT" sz="1800" kern="1200" dirty="0"/>
        </a:p>
      </dsp:txBody>
      <dsp:txXfrm>
        <a:off x="748672" y="1015918"/>
        <a:ext cx="6882889" cy="508162"/>
      </dsp:txXfrm>
    </dsp:sp>
    <dsp:sp modelId="{7B87D841-F851-4C30-8475-3279FF1F1DBB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7B753-03EC-42B9-831E-388284A473CB}">
      <dsp:nvSpPr>
        <dsp:cNvPr id="0" name=""/>
        <dsp:cNvSpPr/>
      </dsp:nvSpPr>
      <dsp:spPr>
        <a:xfrm>
          <a:off x="860432" y="1777918"/>
          <a:ext cx="6771129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/>
            <a:t>Produits</a:t>
          </a:r>
          <a:r>
            <a:rPr lang="de-AT" sz="1800" kern="1200" dirty="0" smtClean="0"/>
            <a:t> de </a:t>
          </a:r>
          <a:r>
            <a:rPr lang="de-AT" sz="1800" kern="1200" dirty="0" err="1" smtClean="0"/>
            <a:t>masse</a:t>
          </a:r>
          <a:r>
            <a:rPr lang="de-AT" sz="1800" kern="1200" dirty="0" smtClean="0"/>
            <a:t> et de </a:t>
          </a:r>
          <a:r>
            <a:rPr lang="de-AT" sz="1800" kern="1200" dirty="0" err="1" smtClean="0"/>
            <a:t>niche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pour</a:t>
          </a:r>
          <a:r>
            <a:rPr lang="de-AT" sz="1800" kern="1200" dirty="0" smtClean="0"/>
            <a:t> le </a:t>
          </a:r>
          <a:r>
            <a:rPr lang="de-AT" sz="1800" kern="1200" dirty="0" err="1" smtClean="0"/>
            <a:t>tourisme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estival</a:t>
          </a:r>
          <a:endParaRPr lang="de-AT" sz="1800" kern="1200" dirty="0"/>
        </a:p>
      </dsp:txBody>
      <dsp:txXfrm>
        <a:off x="860432" y="1777918"/>
        <a:ext cx="6771129" cy="508162"/>
      </dsp:txXfrm>
    </dsp:sp>
    <dsp:sp modelId="{9FA59CEB-1F6A-4791-B2A3-F61F24EE0249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11862-B9ED-45FA-B245-8E56AE0FE4D3}">
      <dsp:nvSpPr>
        <dsp:cNvPr id="0" name=""/>
        <dsp:cNvSpPr/>
      </dsp:nvSpPr>
      <dsp:spPr>
        <a:xfrm>
          <a:off x="748672" y="2539918"/>
          <a:ext cx="6882889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Management des </a:t>
          </a:r>
          <a:r>
            <a:rPr lang="de-AT" sz="1800" kern="1200" dirty="0" err="1" smtClean="0"/>
            <a:t>destinations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également</a:t>
          </a:r>
          <a:r>
            <a:rPr lang="de-AT" sz="1800" kern="1200" dirty="0" smtClean="0"/>
            <a:t> en </a:t>
          </a:r>
          <a:r>
            <a:rPr lang="de-AT" sz="1800" kern="1200" dirty="0" err="1" smtClean="0"/>
            <a:t>été</a:t>
          </a:r>
          <a:endParaRPr lang="de-AT" sz="1800" kern="1200" dirty="0"/>
        </a:p>
      </dsp:txBody>
      <dsp:txXfrm>
        <a:off x="748672" y="2539918"/>
        <a:ext cx="6882889" cy="508162"/>
      </dsp:txXfrm>
    </dsp:sp>
    <dsp:sp modelId="{C1568452-35F2-4731-B949-7C3134669C4E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A358B-CFC8-4B2A-A3EF-4FCB7D80799C}">
      <dsp:nvSpPr>
        <dsp:cNvPr id="0" name=""/>
        <dsp:cNvSpPr/>
      </dsp:nvSpPr>
      <dsp:spPr>
        <a:xfrm>
          <a:off x="384538" y="3301918"/>
          <a:ext cx="7247024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/>
            <a:t>Coopération</a:t>
          </a:r>
          <a:r>
            <a:rPr lang="de-AT" sz="1800" kern="1200" dirty="0" smtClean="0"/>
            <a:t> en </a:t>
          </a:r>
          <a:r>
            <a:rPr lang="de-AT" sz="1800" kern="1200" dirty="0" err="1" smtClean="0"/>
            <a:t>matière</a:t>
          </a:r>
          <a:r>
            <a:rPr lang="de-AT" sz="1800" kern="1200" dirty="0" smtClean="0"/>
            <a:t> de </a:t>
          </a:r>
          <a:r>
            <a:rPr lang="de-AT" sz="1800" kern="1200" dirty="0" err="1" smtClean="0"/>
            <a:t>tourisme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avec</a:t>
          </a:r>
          <a:r>
            <a:rPr lang="de-AT" sz="1800" kern="1200" dirty="0" smtClean="0"/>
            <a:t> des </a:t>
          </a:r>
          <a:r>
            <a:rPr lang="de-AT" sz="1800" kern="1200" dirty="0" err="1" smtClean="0"/>
            <a:t>entreprises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donnant</a:t>
          </a:r>
          <a:r>
            <a:rPr lang="de-AT" sz="1800" kern="1200" dirty="0" smtClean="0"/>
            <a:t> les </a:t>
          </a:r>
          <a:r>
            <a:rPr lang="de-AT" sz="1800" kern="1200" dirty="0" err="1" smtClean="0"/>
            <a:t>impulsions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nécessaires</a:t>
          </a:r>
          <a:endParaRPr lang="de-AT" sz="1800" kern="1200" dirty="0"/>
        </a:p>
      </dsp:txBody>
      <dsp:txXfrm>
        <a:off x="384538" y="3301918"/>
        <a:ext cx="7247024" cy="508162"/>
      </dsp:txXfrm>
    </dsp:sp>
    <dsp:sp modelId="{35D025BD-0835-4277-A780-03DD17E698BF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t" anchorCtr="0" compatLnSpc="1">
            <a:prstTxWarp prst="textNoShape">
              <a:avLst/>
            </a:prstTxWarp>
          </a:bodyPr>
          <a:lstStyle>
            <a:lvl1pPr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389" y="1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t" anchorCtr="0" compatLnSpc="1">
            <a:prstTxWarp prst="textNoShape">
              <a:avLst/>
            </a:prstTxWarp>
          </a:bodyPr>
          <a:lstStyle>
            <a:lvl1pPr algn="r"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66BDF62-7F22-483A-A468-A93DEF397A38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238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b" anchorCtr="0" compatLnSpc="1">
            <a:prstTxWarp prst="textNoShape">
              <a:avLst/>
            </a:prstTxWarp>
          </a:bodyPr>
          <a:lstStyle>
            <a:lvl1pPr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389" y="9411238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b" anchorCtr="0" compatLnSpc="1">
            <a:prstTxWarp prst="textNoShape">
              <a:avLst/>
            </a:prstTxWarp>
          </a:bodyPr>
          <a:lstStyle>
            <a:lvl1pPr algn="r"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ABF3E57-870E-4051-8403-E281E194E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10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t" anchorCtr="0" compatLnSpc="1">
            <a:prstTxWarp prst="textNoShape">
              <a:avLst/>
            </a:prstTxWarp>
          </a:bodyPr>
          <a:lstStyle>
            <a:lvl1pPr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389" y="1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t" anchorCtr="0" compatLnSpc="1">
            <a:prstTxWarp prst="textNoShape">
              <a:avLst/>
            </a:prstTxWarp>
          </a:bodyPr>
          <a:lstStyle>
            <a:lvl1pPr algn="r"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087F846-A584-46DF-970A-230BEFBDF132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41363"/>
            <a:ext cx="4956175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76" y="4704851"/>
            <a:ext cx="5048648" cy="44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1238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b" anchorCtr="0" compatLnSpc="1">
            <a:prstTxWarp prst="textNoShape">
              <a:avLst/>
            </a:prstTxWarp>
          </a:bodyPr>
          <a:lstStyle>
            <a:lvl1pPr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389" y="9411238"/>
            <a:ext cx="2983012" cy="4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59" tIns="45827" rIns="91659" bIns="45827" numCol="1" anchor="b" anchorCtr="0" compatLnSpc="1">
            <a:prstTxWarp prst="textNoShape">
              <a:avLst/>
            </a:prstTxWarp>
          </a:bodyPr>
          <a:lstStyle>
            <a:lvl1pPr algn="r" defTabSz="916346" eaLnBrk="1" hangingPunct="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B48980-3D34-45D4-B686-ADD573CDC3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728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2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57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724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0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25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893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932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331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9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58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4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10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363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465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737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145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30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89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89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27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05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83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86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8980-3D34-45D4-B686-ADD573CDC34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0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&amp;P mit H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669" y="3063875"/>
            <a:ext cx="31384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7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052513"/>
            <a:ext cx="7774632" cy="4730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AT" dirty="0" smtClean="0"/>
              <a:t>Überschrift/Kernaussage</a:t>
            </a:r>
            <a:br>
              <a:rPr lang="de-AT" dirty="0" smtClean="0"/>
            </a:br>
            <a:r>
              <a:rPr lang="de-AT" dirty="0" smtClean="0"/>
              <a:t>(maximal zweizeilig)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04856" cy="4248472"/>
          </a:xfrm>
          <a:prstGeom prst="rect">
            <a:avLst/>
          </a:prstGeom>
        </p:spPr>
        <p:txBody>
          <a:bodyPr/>
          <a:lstStyle>
            <a:lvl1pPr>
              <a:defRPr kern="2000" baseline="0"/>
            </a:lvl1pPr>
            <a:lvl2pPr>
              <a:defRPr kern="2000" baseline="0"/>
            </a:lvl2pPr>
            <a:lvl3pPr>
              <a:defRPr kern="2000" baseline="0"/>
            </a:lvl3pPr>
            <a:lvl4pPr>
              <a:defRPr kern="2000" baseline="0"/>
            </a:lvl4pPr>
            <a:lvl5pPr>
              <a:defRPr kern="2000" baseline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D56B-C3E6-4111-B321-33251B7EB6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extplatzhalter 4"/>
          <p:cNvSpPr>
            <a:spLocks/>
          </p:cNvSpPr>
          <p:nvPr userDrawn="1"/>
        </p:nvSpPr>
        <p:spPr bwMode="auto">
          <a:xfrm>
            <a:off x="4042618" y="153988"/>
            <a:ext cx="456183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Clr>
                <a:srgbClr val="E3007B"/>
              </a:buClr>
              <a:buSzPct val="115000"/>
            </a:pPr>
            <a:r>
              <a:rPr lang="de-DE" sz="1500" dirty="0" smtClean="0">
                <a:solidFill>
                  <a:schemeClr val="bg1"/>
                </a:solidFill>
                <a:cs typeface="Arial" charset="0"/>
              </a:rPr>
              <a:t>Kohl &amp; Partner</a:t>
            </a:r>
            <a:endParaRPr lang="de-DE" sz="15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3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052513"/>
            <a:ext cx="7774632" cy="4730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AT" dirty="0" smtClean="0"/>
              <a:t>Überschrift/Kernaussage</a:t>
            </a:r>
            <a:br>
              <a:rPr lang="de-AT" dirty="0" smtClean="0"/>
            </a:br>
            <a:r>
              <a:rPr lang="de-AT" dirty="0" smtClean="0"/>
              <a:t>(maximal zweizeilig)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04856" cy="4248472"/>
          </a:xfrm>
          <a:prstGeom prst="rect">
            <a:avLst/>
          </a:prstGeom>
        </p:spPr>
        <p:txBody>
          <a:bodyPr/>
          <a:lstStyle>
            <a:lvl1pPr>
              <a:defRPr kern="2000" baseline="0"/>
            </a:lvl1pPr>
            <a:lvl2pPr>
              <a:defRPr kern="2000" baseline="0"/>
            </a:lvl2pPr>
            <a:lvl3pPr>
              <a:defRPr kern="2000" baseline="0"/>
            </a:lvl3pPr>
            <a:lvl4pPr>
              <a:defRPr kern="2000" baseline="0"/>
            </a:lvl4pPr>
            <a:lvl5pPr>
              <a:defRPr kern="2000" baseline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D56B-C3E6-4111-B321-33251B7EB6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extplatzhalter 4"/>
          <p:cNvSpPr>
            <a:spLocks/>
          </p:cNvSpPr>
          <p:nvPr userDrawn="1"/>
        </p:nvSpPr>
        <p:spPr bwMode="auto">
          <a:xfrm>
            <a:off x="3347864" y="153988"/>
            <a:ext cx="525658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3007B"/>
              </a:buClr>
              <a:buSzPct val="115000"/>
              <a:buFontTx/>
              <a:buNone/>
              <a:tabLst/>
              <a:defRPr/>
            </a:pPr>
            <a:r>
              <a:rPr lang="de-DE" sz="1500" dirty="0" smtClean="0">
                <a:solidFill>
                  <a:schemeClr val="bg1"/>
                </a:solidFill>
                <a:cs typeface="Arial" charset="0"/>
              </a:rPr>
              <a:t>FTS: </a:t>
            </a:r>
            <a:r>
              <a:rPr lang="de-DE" sz="1600" dirty="0" err="1" smtClean="0">
                <a:solidFill>
                  <a:schemeClr val="bg1"/>
                </a:solidFill>
              </a:rPr>
              <a:t>Perspectives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pour</a:t>
            </a:r>
            <a:r>
              <a:rPr lang="de-DE" sz="1600" dirty="0" smtClean="0">
                <a:solidFill>
                  <a:schemeClr val="bg1"/>
                </a:solidFill>
              </a:rPr>
              <a:t> la </a:t>
            </a:r>
            <a:r>
              <a:rPr lang="de-DE" sz="1600" dirty="0" err="1" smtClean="0">
                <a:solidFill>
                  <a:schemeClr val="bg1"/>
                </a:solidFill>
              </a:rPr>
              <a:t>saison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estivale</a:t>
            </a:r>
            <a:r>
              <a:rPr lang="de-DE" sz="1600" dirty="0" smtClean="0">
                <a:solidFill>
                  <a:schemeClr val="bg1"/>
                </a:solidFill>
              </a:rPr>
              <a:t> en Suisse </a:t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err="1" smtClean="0">
                <a:solidFill>
                  <a:schemeClr val="bg1"/>
                </a:solidFill>
              </a:rPr>
              <a:t>Un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regard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extérieur</a:t>
            </a:r>
            <a:endParaRPr lang="de-AT" sz="1600" dirty="0" smtClean="0">
              <a:solidFill>
                <a:schemeClr val="bg1"/>
              </a:solidFill>
            </a:endParaRPr>
          </a:p>
          <a:p>
            <a:pPr algn="r" eaLnBrk="0" hangingPunct="0">
              <a:buClr>
                <a:srgbClr val="E3007B"/>
              </a:buClr>
              <a:buSzPct val="115000"/>
            </a:pPr>
            <a:endParaRPr lang="de-DE" sz="15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&amp;P mit H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3233738"/>
            <a:ext cx="3138488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8"/>
          <p:cNvSpPr txBox="1">
            <a:spLocks noChangeArrowheads="1"/>
          </p:cNvSpPr>
          <p:nvPr userDrawn="1"/>
        </p:nvSpPr>
        <p:spPr bwMode="auto">
          <a:xfrm>
            <a:off x="571500" y="5599113"/>
            <a:ext cx="8572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ts val="15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 eaLnBrk="1" hangingPunct="1">
              <a:lnSpc>
                <a:spcPts val="1500"/>
              </a:lnSpc>
            </a:pPr>
            <a:r>
              <a:rPr lang="de-DE" sz="3200" dirty="0" err="1" smtClean="0">
                <a:solidFill>
                  <a:schemeClr val="bg1"/>
                </a:solidFill>
              </a:rPr>
              <a:t>www.kohl-int.ch</a:t>
            </a:r>
            <a:r>
              <a:rPr lang="de-DE" sz="3200" b="0" dirty="0" smtClean="0">
                <a:solidFill>
                  <a:schemeClr val="bg1"/>
                </a:solidFill>
              </a:rPr>
              <a:t> </a:t>
            </a:r>
            <a:endParaRPr lang="de-DE" sz="3200" b="0" dirty="0">
              <a:solidFill>
                <a:schemeClr val="bg1"/>
              </a:solidFill>
            </a:endParaRPr>
          </a:p>
          <a:p>
            <a:pPr eaLnBrk="1" hangingPunct="1">
              <a:lnSpc>
                <a:spcPts val="1500"/>
              </a:lnSpc>
            </a:pPr>
            <a:endParaRPr lang="de-DE" sz="1100" b="0" dirty="0">
              <a:solidFill>
                <a:schemeClr val="bg1"/>
              </a:solidFill>
            </a:endParaRPr>
          </a:p>
          <a:p>
            <a:pPr eaLnBrk="1" hangingPunct="1">
              <a:lnSpc>
                <a:spcPts val="1500"/>
              </a:lnSpc>
            </a:pPr>
            <a:r>
              <a:rPr lang="de-DE" sz="1100" b="0" dirty="0">
                <a:solidFill>
                  <a:schemeClr val="bg1"/>
                </a:solidFill>
              </a:rPr>
              <a:t>VILLACH • </a:t>
            </a:r>
            <a:r>
              <a:rPr lang="de-DE" sz="1100" b="0" dirty="0" smtClean="0">
                <a:solidFill>
                  <a:schemeClr val="bg1"/>
                </a:solidFill>
              </a:rPr>
              <a:t>WIEN </a:t>
            </a:r>
            <a:r>
              <a:rPr lang="de-DE" sz="1100" b="0" dirty="0">
                <a:solidFill>
                  <a:schemeClr val="bg1"/>
                </a:solidFill>
              </a:rPr>
              <a:t>• INNSBRUCK • </a:t>
            </a:r>
            <a:r>
              <a:rPr lang="de-DE" sz="1100" b="0" dirty="0" smtClean="0">
                <a:solidFill>
                  <a:schemeClr val="bg1"/>
                </a:solidFill>
              </a:rPr>
              <a:t>SÜDTIROL </a:t>
            </a:r>
            <a:r>
              <a:rPr lang="de-DE" sz="1100" b="0" dirty="0">
                <a:solidFill>
                  <a:schemeClr val="bg1"/>
                </a:solidFill>
              </a:rPr>
              <a:t>• </a:t>
            </a:r>
            <a:r>
              <a:rPr lang="de-DE" sz="1100" b="0" dirty="0" smtClean="0">
                <a:solidFill>
                  <a:schemeClr val="bg1"/>
                </a:solidFill>
              </a:rPr>
              <a:t>MÜNCHEN </a:t>
            </a:r>
            <a:r>
              <a:rPr lang="de-DE" sz="1100" b="0" dirty="0">
                <a:solidFill>
                  <a:schemeClr val="bg1"/>
                </a:solidFill>
              </a:rPr>
              <a:t>• STUTTGART • </a:t>
            </a:r>
            <a:r>
              <a:rPr lang="de-DE" sz="1100" b="0" dirty="0" smtClean="0">
                <a:solidFill>
                  <a:schemeClr val="bg1"/>
                </a:solidFill>
              </a:rPr>
              <a:t>ZÜRICH </a:t>
            </a:r>
            <a:r>
              <a:rPr lang="de-DE" sz="1100" b="0" dirty="0">
                <a:solidFill>
                  <a:schemeClr val="bg1"/>
                </a:solidFill>
              </a:rPr>
              <a:t>• </a:t>
            </a:r>
            <a:r>
              <a:rPr lang="de-DE" sz="1100" b="0" dirty="0" smtClean="0">
                <a:solidFill>
                  <a:schemeClr val="bg1"/>
                </a:solidFill>
              </a:rPr>
              <a:t>BUKAREST </a:t>
            </a:r>
            <a:r>
              <a:rPr lang="de-DE" sz="1100" b="0" dirty="0">
                <a:solidFill>
                  <a:schemeClr val="bg1"/>
                </a:solidFill>
              </a:rPr>
              <a:t>• SOFIA • </a:t>
            </a:r>
            <a:r>
              <a:rPr lang="de-DE" sz="1100" b="0" dirty="0" smtClean="0">
                <a:solidFill>
                  <a:schemeClr val="bg1"/>
                </a:solidFill>
              </a:rPr>
              <a:t>BUDAPEST</a:t>
            </a:r>
          </a:p>
          <a:p>
            <a:pPr eaLnBrk="1" hangingPunct="1">
              <a:lnSpc>
                <a:spcPts val="1500"/>
              </a:lnSpc>
            </a:pPr>
            <a:r>
              <a:rPr lang="de-DE" sz="1100" b="0" dirty="0" smtClean="0">
                <a:solidFill>
                  <a:schemeClr val="bg1"/>
                </a:solidFill>
              </a:rPr>
              <a:t>SKOPJE • TIRANA</a:t>
            </a:r>
            <a:endParaRPr lang="de-DE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 userDrawn="1"/>
        </p:nvGraphicFramePr>
        <p:xfrm>
          <a:off x="539750" y="3213100"/>
          <a:ext cx="313848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" r:id="rId3" imgW="8485714" imgH="3238952" progId="">
                  <p:embed/>
                </p:oleObj>
              </mc:Choice>
              <mc:Fallback>
                <p:oleObj r:id="rId3" imgW="8485714" imgH="3238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3138488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62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27325" y="529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de-DE" b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</a:t>
            </a:r>
            <a:br>
              <a:rPr lang="de-AT" smtClean="0"/>
            </a:br>
            <a:r>
              <a:rPr lang="de-AT" smtClean="0"/>
              <a:t>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74888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graphicFrame>
        <p:nvGraphicFramePr>
          <p:cNvPr id="1029" name="Object 7"/>
          <p:cNvGraphicFramePr>
            <a:graphicFrameLocks/>
          </p:cNvGraphicFramePr>
          <p:nvPr userDrawn="1"/>
        </p:nvGraphicFramePr>
        <p:xfrm>
          <a:off x="-6350" y="-6350"/>
          <a:ext cx="9177338" cy="688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r:id="rId4" imgW="15276190" imgH="11403017" progId="">
                  <p:embed/>
                </p:oleObj>
              </mc:Choice>
              <mc:Fallback>
                <p:oleObj r:id="rId4" imgW="15276190" imgH="11403017" progId="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-6350"/>
                        <a:ext cx="9177338" cy="688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131E66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7007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12242" y="6505268"/>
            <a:ext cx="9153672" cy="365125"/>
            <a:chOff x="-12242" y="6505268"/>
            <a:chExt cx="9153672" cy="365125"/>
          </a:xfrm>
        </p:grpSpPr>
        <p:pic>
          <p:nvPicPr>
            <p:cNvPr id="2062" name="Picture 14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42" y="6505268"/>
              <a:ext cx="753586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6505268"/>
              <a:ext cx="312927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727325" y="529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de-DE" b="0" smtClean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85800" y="66167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05BE5C-4AC3-4396-8389-68F8772608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63" name="Picture 15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" y="2945"/>
            <a:ext cx="91455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663" y="6529982"/>
            <a:ext cx="12620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B1B66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007B"/>
        </a:buClr>
        <a:buSzPct val="11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B1B66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007B"/>
        </a:buClr>
        <a:buSzPct val="75000"/>
        <a:buFont typeface="Courier New" pitchFamily="49" charset="0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 userDrawn="1"/>
        </p:nvGraphicFramePr>
        <p:xfrm>
          <a:off x="-36513" y="-17463"/>
          <a:ext cx="9177338" cy="688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r:id="rId5" imgW="13714286" imgH="10285714" progId="">
                  <p:embed/>
                </p:oleObj>
              </mc:Choice>
              <mc:Fallback>
                <p:oleObj r:id="rId5" imgW="13714286" imgH="10285714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-17463"/>
                        <a:ext cx="9177338" cy="688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2000"/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/>
          </p:cNvSpPr>
          <p:nvPr/>
        </p:nvSpPr>
        <p:spPr bwMode="auto">
          <a:xfrm>
            <a:off x="107504" y="4622800"/>
            <a:ext cx="86221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B1B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de-DE" sz="2600" dirty="0" smtClean="0">
                <a:solidFill>
                  <a:schemeClr val="bg1"/>
                </a:solidFill>
              </a:rPr>
              <a:t>Forum </a:t>
            </a:r>
            <a:r>
              <a:rPr lang="de-DE" sz="2600" dirty="0" err="1" smtClean="0">
                <a:solidFill>
                  <a:schemeClr val="bg1"/>
                </a:solidFill>
              </a:rPr>
              <a:t>Tourisme</a:t>
            </a:r>
            <a:r>
              <a:rPr lang="de-DE" sz="2600" dirty="0" smtClean="0">
                <a:solidFill>
                  <a:schemeClr val="bg1"/>
                </a:solidFill>
              </a:rPr>
              <a:t> Suisse (FTS)</a:t>
            </a:r>
          </a:p>
          <a:p>
            <a:pPr algn="r" eaLnBrk="1" hangingPunct="1"/>
            <a:r>
              <a:rPr lang="de-DE" sz="2200" dirty="0" err="1" smtClean="0">
                <a:solidFill>
                  <a:schemeClr val="bg1"/>
                </a:solidFill>
              </a:rPr>
              <a:t>Perspectives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pour</a:t>
            </a:r>
            <a:r>
              <a:rPr lang="de-DE" sz="2200" dirty="0" smtClean="0">
                <a:solidFill>
                  <a:schemeClr val="bg1"/>
                </a:solidFill>
              </a:rPr>
              <a:t> la </a:t>
            </a:r>
            <a:r>
              <a:rPr lang="de-DE" sz="2200" dirty="0" err="1" smtClean="0">
                <a:solidFill>
                  <a:schemeClr val="bg1"/>
                </a:solidFill>
              </a:rPr>
              <a:t>saison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estivale</a:t>
            </a:r>
            <a:r>
              <a:rPr lang="de-DE" sz="2200" dirty="0" smtClean="0">
                <a:solidFill>
                  <a:schemeClr val="bg1"/>
                </a:solidFill>
              </a:rPr>
              <a:t> en Suisse </a:t>
            </a:r>
            <a:br>
              <a:rPr lang="de-DE" sz="2200" dirty="0" smtClean="0">
                <a:solidFill>
                  <a:schemeClr val="bg1"/>
                </a:solidFill>
              </a:rPr>
            </a:br>
            <a:r>
              <a:rPr lang="de-DE" sz="2200" dirty="0" err="1" smtClean="0">
                <a:solidFill>
                  <a:schemeClr val="bg1"/>
                </a:solidFill>
              </a:rPr>
              <a:t>Un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regard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extérieur</a:t>
            </a:r>
            <a:endParaRPr lang="de-AT" sz="2200" dirty="0">
              <a:solidFill>
                <a:schemeClr val="bg1"/>
              </a:solidFill>
            </a:endParaRPr>
          </a:p>
        </p:txBody>
      </p:sp>
      <p:sp>
        <p:nvSpPr>
          <p:cNvPr id="3" name="Untertitel 1"/>
          <p:cNvSpPr>
            <a:spLocks/>
          </p:cNvSpPr>
          <p:nvPr/>
        </p:nvSpPr>
        <p:spPr bwMode="auto">
          <a:xfrm>
            <a:off x="452438" y="5727700"/>
            <a:ext cx="827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B1B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defTabSz="457200" eaLnBrk="1" hangingPunct="1">
              <a:spcBef>
                <a:spcPct val="20000"/>
              </a:spcBef>
              <a:buClr>
                <a:srgbClr val="B70074"/>
              </a:buClr>
            </a:pPr>
            <a:r>
              <a:rPr lang="de-AT" sz="2100" b="0" dirty="0" smtClean="0">
                <a:solidFill>
                  <a:schemeClr val="bg1"/>
                </a:solidFill>
              </a:rPr>
              <a:t>Manfred Kohl, 15 </a:t>
            </a:r>
            <a:r>
              <a:rPr lang="de-AT" sz="2100" b="0" dirty="0" err="1" smtClean="0">
                <a:solidFill>
                  <a:schemeClr val="bg1"/>
                </a:solidFill>
              </a:rPr>
              <a:t>novembre</a:t>
            </a:r>
            <a:r>
              <a:rPr lang="de-AT" sz="2100" b="0" dirty="0" smtClean="0">
                <a:solidFill>
                  <a:schemeClr val="bg1"/>
                </a:solidFill>
              </a:rPr>
              <a:t> 2012, </a:t>
            </a:r>
            <a:r>
              <a:rPr lang="de-AT" sz="2100" b="0" dirty="0" err="1" smtClean="0">
                <a:solidFill>
                  <a:schemeClr val="bg1"/>
                </a:solidFill>
              </a:rPr>
              <a:t>Berne</a:t>
            </a:r>
            <a:endParaRPr lang="de-AT" sz="2100" b="0" dirty="0">
              <a:solidFill>
                <a:schemeClr val="bg1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1788"/>
            <a:ext cx="3202121" cy="10335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46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pic>
        <p:nvPicPr>
          <p:cNvPr id="5" name="Inhaltsplatzhalter 4" descr="Bildschirmfoto 2012-10-19 um 11.49.5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53702" y="-1"/>
            <a:ext cx="11874373" cy="654755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934542" y="6597352"/>
            <a:ext cx="19030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err="1" smtClean="0">
                <a:solidFill>
                  <a:schemeClr val="bg1"/>
                </a:solidFill>
              </a:rPr>
              <a:t>www.saalfelden</a:t>
            </a:r>
            <a:r>
              <a:rPr lang="de-DE" sz="800" b="0" dirty="0" err="1">
                <a:solidFill>
                  <a:schemeClr val="bg1"/>
                </a:solidFill>
              </a:rPr>
              <a:t>-</a:t>
            </a:r>
            <a:r>
              <a:rPr lang="de-DE" sz="800" b="0" dirty="0" err="1" smtClean="0">
                <a:solidFill>
                  <a:schemeClr val="bg1"/>
                </a:solidFill>
              </a:rPr>
              <a:t>leogang.com</a:t>
            </a:r>
            <a:endParaRPr lang="de-DE" sz="8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4632" cy="473075"/>
          </a:xfrm>
        </p:spPr>
        <p:txBody>
          <a:bodyPr/>
          <a:lstStyle/>
          <a:p>
            <a:r>
              <a:rPr lang="fr-CH" noProof="0" smtClean="0"/>
              <a:t>Lech </a:t>
            </a:r>
            <a:br>
              <a:rPr lang="fr-CH" noProof="0" smtClean="0"/>
            </a:br>
            <a:r>
              <a:rPr lang="fr-CH" sz="1600" b="0" noProof="0" smtClean="0">
                <a:solidFill>
                  <a:schemeClr val="tx1"/>
                </a:solidFill>
              </a:rPr>
              <a:t>Vorarlberg, AUT</a:t>
            </a:r>
            <a:endParaRPr lang="fr-CH" sz="1600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201707" y="1730380"/>
            <a:ext cx="5041908" cy="2627313"/>
            <a:chOff x="2199" y="-1026"/>
            <a:chExt cx="3176" cy="165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99" y="-1026"/>
              <a:ext cx="1498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>
                  <a:solidFill>
                    <a:schemeClr val="tx1"/>
                  </a:solidFill>
                </a:rPr>
                <a:t>Point fort: 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marche</a:t>
              </a:r>
              <a:r>
                <a:rPr lang="en-US" sz="1800" dirty="0" smtClean="0">
                  <a:solidFill>
                    <a:schemeClr val="tx1"/>
                  </a:solidFill>
                </a:rPr>
                <a:t> et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spiritualité</a:t>
              </a:r>
              <a:endParaRPr lang="en-US" sz="1600" b="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de-DE" sz="1400" b="0" dirty="0" err="1" smtClean="0">
                  <a:solidFill>
                    <a:schemeClr val="tx1"/>
                  </a:solidFill>
                </a:rPr>
                <a:t>Course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philosophique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,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sentiers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pédestres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 et de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course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 à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pied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,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Lechweg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, route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pédestre</a:t>
              </a:r>
              <a:r>
                <a:rPr lang="de-DE" sz="1400" b="0" dirty="0" smtClean="0">
                  <a:solidFill>
                    <a:schemeClr val="tx1"/>
                  </a:solidFill>
                </a:rPr>
                <a:t>, der grüne Ring, Lech Card...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87" y="-1026"/>
              <a:ext cx="1588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 err="1" smtClean="0">
                  <a:solidFill>
                    <a:schemeClr val="tx1"/>
                  </a:solidFill>
                </a:rPr>
                <a:t>Facteurs</a:t>
              </a:r>
              <a:r>
                <a:rPr lang="en-US" sz="1800" dirty="0" smtClean="0">
                  <a:solidFill>
                    <a:schemeClr val="tx1"/>
                  </a:solidFill>
                </a:rPr>
                <a:t> de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réussite</a:t>
              </a:r>
              <a:endParaRPr lang="en-US" sz="1800" dirty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 err="1" smtClean="0">
                  <a:solidFill>
                    <a:schemeClr val="tx1"/>
                  </a:solidFill>
                </a:rPr>
                <a:t>Développement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en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harmonie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avec la nature</a:t>
              </a: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Accent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mis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sur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les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produits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estivaux</a:t>
              </a:r>
              <a:endParaRPr lang="en-US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 err="1" smtClean="0">
                  <a:solidFill>
                    <a:schemeClr val="tx1"/>
                  </a:solidFill>
                </a:rPr>
                <a:t>Positionnement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clair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en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été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787" y="-1026"/>
              <a:ext cx="0" cy="363"/>
            </a:xfrm>
            <a:prstGeom prst="line">
              <a:avLst/>
            </a:prstGeom>
            <a:noFill/>
            <a:ln w="63500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99" y="289"/>
              <a:ext cx="0" cy="340"/>
            </a:xfrm>
            <a:prstGeom prst="line">
              <a:avLst/>
            </a:prstGeom>
            <a:noFill/>
            <a:ln w="63500">
              <a:solidFill>
                <a:srgbClr val="E3007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199" y="-1026"/>
              <a:ext cx="0" cy="340"/>
            </a:xfrm>
            <a:prstGeom prst="line">
              <a:avLst/>
            </a:prstGeom>
            <a:noFill/>
            <a:ln w="63500">
              <a:solidFill>
                <a:srgbClr val="DFD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940152" y="3789040"/>
            <a:ext cx="2303463" cy="2520875"/>
          </a:xfrm>
          <a:prstGeom prst="rect">
            <a:avLst/>
          </a:prstGeom>
          <a:solidFill>
            <a:srgbClr val="E300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800" dirty="0" err="1" smtClean="0">
                <a:solidFill>
                  <a:schemeClr val="bg1"/>
                </a:solidFill>
              </a:rPr>
              <a:t>Résultat</a:t>
            </a:r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600" b="0" dirty="0" err="1" smtClean="0">
                <a:solidFill>
                  <a:schemeClr val="bg1"/>
                </a:solidFill>
              </a:rPr>
              <a:t>Développement</a:t>
            </a:r>
            <a:r>
              <a:rPr lang="de-AT" sz="1600" b="0" dirty="0" smtClean="0">
                <a:solidFill>
                  <a:schemeClr val="bg1"/>
                </a:solidFill>
              </a:rPr>
              <a:t> de </a:t>
            </a:r>
            <a:r>
              <a:rPr lang="de-AT" sz="1600" b="0" dirty="0" err="1" smtClean="0">
                <a:solidFill>
                  <a:schemeClr val="bg1"/>
                </a:solidFill>
              </a:rPr>
              <a:t>l‘offre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estivale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d‘une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destination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hivernale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classique</a:t>
            </a:r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47864" y="3717255"/>
            <a:ext cx="19446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Evolution</a:t>
            </a:r>
          </a:p>
          <a:p>
            <a:pPr eaLnBrk="1" hangingPunct="1"/>
            <a:r>
              <a:rPr lang="en-US" sz="1400" b="0" dirty="0">
                <a:solidFill>
                  <a:schemeClr val="tx1"/>
                </a:solidFill>
              </a:rPr>
              <a:t>des </a:t>
            </a:r>
            <a:r>
              <a:rPr lang="en-US" sz="1400" b="0" dirty="0" err="1">
                <a:solidFill>
                  <a:schemeClr val="tx1"/>
                </a:solidFill>
              </a:rPr>
              <a:t>nuitées</a:t>
            </a:r>
            <a:r>
              <a:rPr lang="en-US" sz="1400" b="0" dirty="0">
                <a:solidFill>
                  <a:schemeClr val="tx1"/>
                </a:solidFill>
              </a:rPr>
              <a:t> en </a:t>
            </a:r>
            <a:r>
              <a:rPr lang="en-US" sz="1400" b="0" dirty="0" err="1">
                <a:solidFill>
                  <a:schemeClr val="tx1"/>
                </a:solidFill>
              </a:rPr>
              <a:t>été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934542" y="6525344"/>
            <a:ext cx="1872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err="1" smtClean="0">
                <a:solidFill>
                  <a:schemeClr val="bg1"/>
                </a:solidFill>
              </a:rPr>
              <a:t>www.lech</a:t>
            </a:r>
            <a:r>
              <a:rPr lang="de-DE" sz="800" b="0" dirty="0" err="1">
                <a:solidFill>
                  <a:schemeClr val="bg1"/>
                </a:solidFill>
              </a:rPr>
              <a:t>-</a:t>
            </a:r>
            <a:r>
              <a:rPr lang="de-DE" sz="800" b="0" dirty="0" err="1" smtClean="0">
                <a:solidFill>
                  <a:schemeClr val="bg1"/>
                </a:solidFill>
              </a:rPr>
              <a:t>zuers.at</a:t>
            </a:r>
            <a:r>
              <a:rPr lang="de-DE" sz="800" b="0" dirty="0" smtClean="0">
                <a:solidFill>
                  <a:schemeClr val="bg1"/>
                </a:solidFill>
              </a:rPr>
              <a:t>, Wikipedia</a:t>
            </a:r>
          </a:p>
          <a:p>
            <a:r>
              <a:rPr lang="de-DE" sz="800" b="0" dirty="0" smtClean="0">
                <a:solidFill>
                  <a:schemeClr val="bg1"/>
                </a:solidFill>
              </a:rPr>
              <a:t>* Logiernächte-Steigerung</a:t>
            </a:r>
            <a:endParaRPr lang="de-AT" sz="800" b="0" dirty="0">
              <a:solidFill>
                <a:schemeClr val="bg1"/>
              </a:solidFill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2497397"/>
            <a:ext cx="1800200" cy="100361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31" name="Oval 30"/>
          <p:cNvSpPr/>
          <p:nvPr/>
        </p:nvSpPr>
        <p:spPr bwMode="auto">
          <a:xfrm>
            <a:off x="971600" y="3068960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" name="Bild 6" descr="Bildschirmfoto 2012-10-19 um 13.21.05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600824"/>
            <a:ext cx="1800200" cy="156147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6" name="Bild 5" descr="Bildschirmfoto 2012-10-19 um 13.17.5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5117678"/>
            <a:ext cx="1800200" cy="1191642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772816"/>
            <a:ext cx="576064" cy="660004"/>
          </a:xfrm>
          <a:prstGeom prst="rect">
            <a:avLst/>
          </a:prstGeom>
        </p:spPr>
      </p:pic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184268"/>
              </p:ext>
            </p:extLst>
          </p:nvPr>
        </p:nvGraphicFramePr>
        <p:xfrm>
          <a:off x="3347864" y="4581128"/>
          <a:ext cx="2232248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Oval 26"/>
          <p:cNvSpPr/>
          <p:nvPr/>
        </p:nvSpPr>
        <p:spPr bwMode="auto">
          <a:xfrm>
            <a:off x="6227391" y="5157192"/>
            <a:ext cx="1728192" cy="1017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500" b="1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+17%</a:t>
            </a:r>
            <a:r>
              <a:rPr kumimoji="0" lang="de-DE" sz="2500" b="0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/>
              <a:t>e</a:t>
            </a:r>
            <a:r>
              <a:rPr lang="de-DE" sz="1600" b="0" dirty="0" smtClean="0"/>
              <a:t>n 6 ans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04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Bildschirmfoto 2012-10-19 um 13.19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6759" y="0"/>
            <a:ext cx="10234487" cy="6525344"/>
          </a:xfrm>
          <a:prstGeom prst="rect">
            <a:avLst/>
          </a:prstGeom>
        </p:spPr>
      </p:pic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934542" y="6597932"/>
            <a:ext cx="1377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err="1" smtClean="0">
                <a:solidFill>
                  <a:schemeClr val="bg1"/>
                </a:solidFill>
              </a:rPr>
              <a:t>www.lech</a:t>
            </a:r>
            <a:r>
              <a:rPr lang="de-DE" sz="800" b="0" dirty="0" err="1">
                <a:solidFill>
                  <a:schemeClr val="bg1"/>
                </a:solidFill>
              </a:rPr>
              <a:t>-zuers.at</a:t>
            </a:r>
            <a:endParaRPr lang="de-DE" sz="8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54642"/>
            <a:ext cx="1800200" cy="1190382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 smtClean="0"/>
              <a:t>Naturns</a:t>
            </a:r>
            <a:r>
              <a:rPr lang="fr-CH" noProof="0" dirty="0" smtClean="0"/>
              <a:t/>
            </a:r>
            <a:br>
              <a:rPr lang="fr-CH" noProof="0" dirty="0" smtClean="0"/>
            </a:br>
            <a:r>
              <a:rPr lang="fr-CH" sz="1600" b="0" dirty="0" smtClean="0"/>
              <a:t>Haut-Adige</a:t>
            </a:r>
            <a:r>
              <a:rPr lang="fr-CH" sz="1600" b="0" noProof="0" dirty="0" smtClean="0">
                <a:solidFill>
                  <a:schemeClr val="tx1"/>
                </a:solidFill>
              </a:rPr>
              <a:t>, IT</a:t>
            </a:r>
            <a:endParaRPr lang="fr-CH" sz="16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346827" y="1628799"/>
            <a:ext cx="5329246" cy="2627313"/>
            <a:chOff x="2199" y="-1026"/>
            <a:chExt cx="3357" cy="165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99" y="-1026"/>
              <a:ext cx="1361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>
                  <a:solidFill>
                    <a:schemeClr val="tx1"/>
                  </a:solidFill>
                </a:rPr>
                <a:t>Point fort: </a:t>
              </a:r>
              <a:endParaRPr lang="en-US" sz="180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800" dirty="0" smtClean="0">
                  <a:solidFill>
                    <a:schemeClr val="tx1"/>
                  </a:solidFill>
                </a:rPr>
                <a:t>le Wellness à la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montagne</a:t>
              </a:r>
              <a:endParaRPr lang="en-US" sz="1600" b="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400" b="0" dirty="0" err="1" smtClean="0">
                  <a:solidFill>
                    <a:schemeClr val="tx1"/>
                  </a:solidFill>
                </a:rPr>
                <a:t>Parcours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des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sens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parc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nature et fitness,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parcours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bien-être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alpin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bains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…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87" y="-1026"/>
              <a:ext cx="1769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AT" sz="1800" dirty="0" err="1" smtClean="0">
                  <a:solidFill>
                    <a:schemeClr val="tx1"/>
                  </a:solidFill>
                </a:rPr>
                <a:t>Facteurs</a:t>
              </a:r>
              <a:r>
                <a:rPr lang="de-AT" sz="1800" dirty="0" smtClean="0">
                  <a:solidFill>
                    <a:schemeClr val="tx1"/>
                  </a:solidFill>
                </a:rPr>
                <a:t> de </a:t>
              </a:r>
              <a:r>
                <a:rPr lang="de-AT" sz="1800" dirty="0" err="1" smtClean="0">
                  <a:solidFill>
                    <a:schemeClr val="tx1"/>
                  </a:solidFill>
                </a:rPr>
                <a:t>réussite</a:t>
              </a:r>
              <a:endParaRPr lang="de-AT" sz="180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err="1" smtClean="0">
                  <a:solidFill>
                    <a:schemeClr val="tx1"/>
                  </a:solidFill>
                </a:rPr>
                <a:t>Concept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de style de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vie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holistique</a:t>
              </a:r>
              <a:endParaRPr lang="de-AT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smtClean="0">
                  <a:solidFill>
                    <a:schemeClr val="tx1"/>
                  </a:solidFill>
                </a:rPr>
                <a:t>Les sens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comme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thème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porteur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à la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mode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err="1" smtClean="0">
                  <a:solidFill>
                    <a:schemeClr val="tx1"/>
                  </a:solidFill>
                </a:rPr>
                <a:t>Produits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alpins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Wellnes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err="1" smtClean="0">
                  <a:solidFill>
                    <a:schemeClr val="tx1"/>
                  </a:solidFill>
                </a:rPr>
                <a:t>Positionnement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clair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: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nature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+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mode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de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vie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actif</a:t>
              </a:r>
              <a:endParaRPr lang="de-AT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smtClean="0">
                  <a:solidFill>
                    <a:schemeClr val="tx1"/>
                  </a:solidFill>
                </a:rPr>
                <a:t>Bon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ciblage</a:t>
              </a:r>
              <a:endParaRPr lang="de-AT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787" y="-1026"/>
              <a:ext cx="0" cy="363"/>
            </a:xfrm>
            <a:prstGeom prst="line">
              <a:avLst/>
            </a:prstGeom>
            <a:noFill/>
            <a:ln w="63500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99" y="289"/>
              <a:ext cx="0" cy="340"/>
            </a:xfrm>
            <a:prstGeom prst="line">
              <a:avLst/>
            </a:prstGeom>
            <a:noFill/>
            <a:ln w="63500">
              <a:solidFill>
                <a:srgbClr val="E3007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199" y="-1026"/>
              <a:ext cx="0" cy="340"/>
            </a:xfrm>
            <a:prstGeom prst="line">
              <a:avLst/>
            </a:prstGeom>
            <a:noFill/>
            <a:ln w="63500">
              <a:solidFill>
                <a:srgbClr val="DFD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940152" y="3717256"/>
            <a:ext cx="2303463" cy="2700374"/>
          </a:xfrm>
          <a:prstGeom prst="rect">
            <a:avLst/>
          </a:prstGeom>
          <a:solidFill>
            <a:srgbClr val="E300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800" dirty="0" err="1" smtClean="0">
                <a:solidFill>
                  <a:schemeClr val="bg1"/>
                </a:solidFill>
              </a:rPr>
              <a:t>Résultat</a:t>
            </a:r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600" b="0" dirty="0" err="1" smtClean="0">
                <a:solidFill>
                  <a:schemeClr val="bg1"/>
                </a:solidFill>
              </a:rPr>
              <a:t>Succès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grâce</a:t>
            </a:r>
            <a:r>
              <a:rPr lang="de-AT" sz="1600" b="0" dirty="0" smtClean="0">
                <a:solidFill>
                  <a:schemeClr val="bg1"/>
                </a:solidFill>
              </a:rPr>
              <a:t> à </a:t>
            </a:r>
            <a:r>
              <a:rPr lang="de-AT" sz="1600" b="0" dirty="0" err="1" smtClean="0">
                <a:solidFill>
                  <a:schemeClr val="bg1"/>
                </a:solidFill>
              </a:rPr>
              <a:t>un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positionnement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clair</a:t>
            </a:r>
            <a:r>
              <a:rPr lang="de-AT" sz="1600" b="0" dirty="0" smtClean="0">
                <a:solidFill>
                  <a:schemeClr val="bg1"/>
                </a:solidFill>
              </a:rPr>
              <a:t> et au </a:t>
            </a:r>
            <a:r>
              <a:rPr lang="de-AT" sz="1600" b="0" dirty="0" err="1" smtClean="0">
                <a:solidFill>
                  <a:schemeClr val="bg1"/>
                </a:solidFill>
              </a:rPr>
              <a:t>développement</a:t>
            </a:r>
            <a:r>
              <a:rPr lang="de-AT" sz="1600" b="0" dirty="0" smtClean="0">
                <a:solidFill>
                  <a:schemeClr val="bg1"/>
                </a:solidFill>
              </a:rPr>
              <a:t> des </a:t>
            </a:r>
            <a:r>
              <a:rPr lang="de-AT" sz="1600" b="0" dirty="0" err="1" smtClean="0">
                <a:solidFill>
                  <a:schemeClr val="bg1"/>
                </a:solidFill>
              </a:rPr>
              <a:t>produits</a:t>
            </a:r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47864" y="3717255"/>
            <a:ext cx="19446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Evolution</a:t>
            </a:r>
          </a:p>
          <a:p>
            <a:pPr eaLnBrk="1" hangingPunct="1"/>
            <a:r>
              <a:rPr lang="en-US" sz="1400" b="0" dirty="0">
                <a:solidFill>
                  <a:schemeClr val="tx1"/>
                </a:solidFill>
              </a:rPr>
              <a:t>des </a:t>
            </a:r>
            <a:r>
              <a:rPr lang="en-US" sz="1400" b="0" dirty="0" err="1">
                <a:solidFill>
                  <a:schemeClr val="tx1"/>
                </a:solidFill>
              </a:rPr>
              <a:t>nuitées</a:t>
            </a:r>
            <a:r>
              <a:rPr lang="en-US" sz="1400" b="0" dirty="0">
                <a:solidFill>
                  <a:schemeClr val="tx1"/>
                </a:solidFill>
              </a:rPr>
              <a:t> en </a:t>
            </a:r>
            <a:r>
              <a:rPr lang="en-US" sz="1400" b="0" dirty="0" err="1">
                <a:solidFill>
                  <a:schemeClr val="tx1"/>
                </a:solidFill>
              </a:rPr>
              <a:t>été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934542" y="6525344"/>
            <a:ext cx="17355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err="1" smtClean="0">
                <a:solidFill>
                  <a:schemeClr val="bg1"/>
                </a:solidFill>
              </a:rPr>
              <a:t>www.naturns.it</a:t>
            </a:r>
            <a:r>
              <a:rPr lang="de-DE" sz="800" b="0" dirty="0" smtClean="0">
                <a:solidFill>
                  <a:schemeClr val="bg1"/>
                </a:solidFill>
              </a:rPr>
              <a:t>, Wikipedia</a:t>
            </a:r>
          </a:p>
          <a:p>
            <a:r>
              <a:rPr lang="de-DE" sz="800" b="0" dirty="0" smtClean="0">
                <a:solidFill>
                  <a:schemeClr val="bg1"/>
                </a:solidFill>
              </a:rPr>
              <a:t>* Logiernächte-Steigerung</a:t>
            </a:r>
            <a:endParaRPr lang="de-AT" sz="800" b="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331640" y="2996952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227391" y="5157192"/>
            <a:ext cx="1728192" cy="1017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500" b="1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+</a:t>
            </a:r>
            <a:r>
              <a:rPr lang="de-DE" dirty="0" smtClean="0"/>
              <a:t>12</a:t>
            </a:r>
            <a:r>
              <a:rPr kumimoji="0" lang="de-DE" sz="2500" b="1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%</a:t>
            </a:r>
            <a:r>
              <a:rPr kumimoji="0" lang="de-DE" sz="2500" b="0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/>
              <a:t>e</a:t>
            </a:r>
            <a:r>
              <a:rPr lang="de-DE" sz="1600" b="0" dirty="0" smtClean="0"/>
              <a:t>n 7 ans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96745"/>
            <a:ext cx="1368152" cy="574689"/>
          </a:xfrm>
          <a:prstGeom prst="rect">
            <a:avLst/>
          </a:prstGeom>
        </p:spPr>
      </p:pic>
      <p:pic>
        <p:nvPicPr>
          <p:cNvPr id="9" name="Bild 8" descr="Bildschirmfoto 2012-10-19 um 13.50.2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89040"/>
            <a:ext cx="1800200" cy="116899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7" name="Bild 16" descr="Bildschirmfoto 2012-10-19 um 13.51.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941168"/>
            <a:ext cx="1800200" cy="1243992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373101"/>
              </p:ext>
            </p:extLst>
          </p:nvPr>
        </p:nvGraphicFramePr>
        <p:xfrm>
          <a:off x="3347864" y="4365104"/>
          <a:ext cx="237626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442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7" name="Inhaltsplatzhalter 6" descr="Bildschirmfoto 2012-10-19 um 14.06.55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776" y="0"/>
            <a:ext cx="11834098" cy="6525344"/>
          </a:xfrm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934542" y="6597352"/>
            <a:ext cx="12362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err="1" smtClean="0">
                <a:solidFill>
                  <a:schemeClr val="bg1"/>
                </a:solidFill>
              </a:rPr>
              <a:t>www.naturns.it</a:t>
            </a:r>
            <a:endParaRPr lang="de-AT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Région du </a:t>
            </a:r>
            <a:r>
              <a:rPr lang="fr-CH" noProof="0" dirty="0" err="1" smtClean="0"/>
              <a:t>Millstättersee</a:t>
            </a:r>
            <a:r>
              <a:rPr lang="fr-CH" noProof="0" dirty="0" smtClean="0"/>
              <a:t/>
            </a:r>
            <a:br>
              <a:rPr lang="fr-CH" noProof="0" dirty="0" smtClean="0"/>
            </a:br>
            <a:r>
              <a:rPr lang="fr-CH" sz="1600" b="0" noProof="0" dirty="0" smtClean="0">
                <a:solidFill>
                  <a:schemeClr val="tx1"/>
                </a:solidFill>
              </a:rPr>
              <a:t>Carinthie, AUT</a:t>
            </a:r>
            <a:endParaRPr lang="fr-CH" sz="16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346827" y="1628799"/>
            <a:ext cx="4537082" cy="2627313"/>
            <a:chOff x="2199" y="-1026"/>
            <a:chExt cx="2858" cy="165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99" y="-1026"/>
              <a:ext cx="1361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>
                  <a:solidFill>
                    <a:schemeClr val="tx1"/>
                  </a:solidFill>
                </a:rPr>
                <a:t>Point fort: </a:t>
              </a:r>
              <a:endParaRPr lang="en-US" sz="180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800" dirty="0" err="1" smtClean="0">
                  <a:solidFill>
                    <a:schemeClr val="tx1"/>
                  </a:solidFill>
                </a:rPr>
                <a:t>bains</a:t>
              </a:r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lacustres</a:t>
              </a:r>
              <a:endParaRPr lang="en-US" sz="1600" b="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400" b="0" dirty="0" smtClean="0">
                  <a:solidFill>
                    <a:schemeClr val="tx1"/>
                  </a:solidFill>
                </a:rPr>
                <a:t>1</a:t>
              </a:r>
              <a:r>
                <a:rPr lang="en-US" sz="1400" b="0" baseline="30000" dirty="0" smtClean="0">
                  <a:solidFill>
                    <a:schemeClr val="tx1"/>
                  </a:solidFill>
                </a:rPr>
                <a:t>ers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bains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publics de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Carinthie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sauna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lacustre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 loges Wellness,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dîner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à  2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dans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le lac,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visite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de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criques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baignade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…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87" y="-1026"/>
              <a:ext cx="1270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dirty="0" err="1" smtClean="0">
                  <a:solidFill>
                    <a:schemeClr val="tx1"/>
                  </a:solidFill>
                </a:rPr>
                <a:t>Facteurs</a:t>
              </a:r>
              <a:r>
                <a:rPr lang="de-CH" sz="1800" dirty="0" smtClean="0">
                  <a:solidFill>
                    <a:schemeClr val="tx1"/>
                  </a:solidFill>
                </a:rPr>
                <a:t> de </a:t>
              </a:r>
              <a:r>
                <a:rPr lang="de-CH" sz="1800" dirty="0" err="1" smtClean="0">
                  <a:solidFill>
                    <a:schemeClr val="tx1"/>
                  </a:solidFill>
                </a:rPr>
                <a:t>réussite</a:t>
              </a:r>
              <a:endParaRPr lang="de-CH" sz="180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CH" sz="1400" b="0" dirty="0" smtClean="0">
                  <a:solidFill>
                    <a:schemeClr val="tx1"/>
                  </a:solidFill>
                </a:rPr>
                <a:t>Lac et </a:t>
              </a:r>
              <a:r>
                <a:rPr lang="de-CH" sz="1400" b="0" dirty="0" err="1" smtClean="0">
                  <a:solidFill>
                    <a:schemeClr val="tx1"/>
                  </a:solidFill>
                </a:rPr>
                <a:t>montagne</a:t>
              </a:r>
              <a:endParaRPr lang="de-CH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CH" sz="1400" b="0" dirty="0" err="1" smtClean="0">
                  <a:solidFill>
                    <a:schemeClr val="tx1"/>
                  </a:solidFill>
                </a:rPr>
                <a:t>Innovations</a:t>
              </a:r>
              <a:r>
                <a:rPr lang="de-CH" sz="1400" b="0" dirty="0" smtClean="0">
                  <a:solidFill>
                    <a:schemeClr val="tx1"/>
                  </a:solidFill>
                </a:rPr>
                <a:t> originales </a:t>
              </a:r>
              <a:r>
                <a:rPr lang="de-CH" sz="1400" b="0" dirty="0" err="1" smtClean="0">
                  <a:solidFill>
                    <a:schemeClr val="tx1"/>
                  </a:solidFill>
                </a:rPr>
                <a:t>dans</a:t>
              </a:r>
              <a:r>
                <a:rPr lang="de-CH" sz="1400" b="0" dirty="0" smtClean="0">
                  <a:solidFill>
                    <a:schemeClr val="tx1"/>
                  </a:solidFill>
                </a:rPr>
                <a:t> le </a:t>
              </a:r>
              <a:r>
                <a:rPr lang="de-CH" sz="1400" b="0" dirty="0" err="1" smtClean="0">
                  <a:solidFill>
                    <a:schemeClr val="tx1"/>
                  </a:solidFill>
                </a:rPr>
                <a:t>domaine</a:t>
              </a:r>
              <a:r>
                <a:rPr lang="de-CH" sz="1400" b="0" dirty="0" smtClean="0">
                  <a:solidFill>
                    <a:schemeClr val="tx1"/>
                  </a:solidFill>
                </a:rPr>
                <a:t> du Wellness et du </a:t>
              </a:r>
              <a:r>
                <a:rPr lang="de-CH" sz="1400" b="0" dirty="0" err="1" smtClean="0">
                  <a:solidFill>
                    <a:schemeClr val="tx1"/>
                  </a:solidFill>
                </a:rPr>
                <a:t>développement</a:t>
              </a:r>
              <a:r>
                <a:rPr lang="de-CH" sz="1400" b="0" dirty="0" smtClean="0">
                  <a:solidFill>
                    <a:schemeClr val="tx1"/>
                  </a:solidFill>
                </a:rPr>
                <a:t> de </a:t>
              </a:r>
              <a:r>
                <a:rPr lang="de-CH" sz="1400" b="0" dirty="0" err="1" smtClean="0">
                  <a:solidFill>
                    <a:schemeClr val="tx1"/>
                  </a:solidFill>
                </a:rPr>
                <a:t>produits</a:t>
              </a:r>
              <a:endParaRPr lang="de-CH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787" y="-1026"/>
              <a:ext cx="0" cy="363"/>
            </a:xfrm>
            <a:prstGeom prst="line">
              <a:avLst/>
            </a:prstGeom>
            <a:noFill/>
            <a:ln w="63500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99" y="289"/>
              <a:ext cx="0" cy="340"/>
            </a:xfrm>
            <a:prstGeom prst="line">
              <a:avLst/>
            </a:prstGeom>
            <a:noFill/>
            <a:ln w="63500">
              <a:solidFill>
                <a:srgbClr val="E3007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199" y="-1026"/>
              <a:ext cx="0" cy="340"/>
            </a:xfrm>
            <a:prstGeom prst="line">
              <a:avLst/>
            </a:prstGeom>
            <a:noFill/>
            <a:ln w="63500">
              <a:solidFill>
                <a:srgbClr val="DFD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940152" y="3789040"/>
            <a:ext cx="2303463" cy="2520875"/>
          </a:xfrm>
          <a:prstGeom prst="rect">
            <a:avLst/>
          </a:prstGeom>
          <a:solidFill>
            <a:srgbClr val="E300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800" dirty="0" err="1" smtClean="0">
                <a:solidFill>
                  <a:schemeClr val="bg1"/>
                </a:solidFill>
              </a:rPr>
              <a:t>Résultat</a:t>
            </a:r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600" b="0" dirty="0" err="1" smtClean="0">
                <a:solidFill>
                  <a:schemeClr val="bg1"/>
                </a:solidFill>
              </a:rPr>
              <a:t>Croissance</a:t>
            </a:r>
            <a:r>
              <a:rPr lang="de-AT" sz="1600" b="0" dirty="0" smtClean="0">
                <a:solidFill>
                  <a:schemeClr val="bg1"/>
                </a:solidFill>
              </a:rPr>
              <a:t> par </a:t>
            </a:r>
            <a:r>
              <a:rPr lang="de-AT" sz="1600" b="0" dirty="0" err="1" smtClean="0">
                <a:solidFill>
                  <a:schemeClr val="bg1"/>
                </a:solidFill>
              </a:rPr>
              <a:t>l‘innovation</a:t>
            </a:r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47864" y="3717255"/>
            <a:ext cx="2016224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Evolution</a:t>
            </a:r>
          </a:p>
          <a:p>
            <a:pPr eaLnBrk="1" hangingPunct="1"/>
            <a:r>
              <a:rPr lang="en-US" sz="1400" b="0" dirty="0">
                <a:solidFill>
                  <a:schemeClr val="tx1"/>
                </a:solidFill>
              </a:rPr>
              <a:t>des </a:t>
            </a:r>
            <a:r>
              <a:rPr lang="en-US" sz="1400" b="0" dirty="0" err="1">
                <a:solidFill>
                  <a:schemeClr val="tx1"/>
                </a:solidFill>
              </a:rPr>
              <a:t>nuitées</a:t>
            </a:r>
            <a:r>
              <a:rPr lang="en-US" sz="1400" b="0" dirty="0">
                <a:solidFill>
                  <a:schemeClr val="tx1"/>
                </a:solidFill>
              </a:rPr>
              <a:t> en </a:t>
            </a:r>
            <a:r>
              <a:rPr lang="en-US" sz="1400" b="0" dirty="0" err="1">
                <a:solidFill>
                  <a:schemeClr val="tx1"/>
                </a:solidFill>
              </a:rPr>
              <a:t>été</a:t>
            </a:r>
            <a:endParaRPr lang="en-US" sz="14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400" b="0" dirty="0" smtClean="0">
                <a:solidFill>
                  <a:schemeClr val="tx1"/>
                </a:solidFill>
              </a:rPr>
              <a:t>(estimation 10.2012)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934542" y="6525344"/>
            <a:ext cx="2980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smtClean="0">
                <a:solidFill>
                  <a:schemeClr val="bg1"/>
                </a:solidFill>
              </a:rPr>
              <a:t>www.millstaettersee.com</a:t>
            </a:r>
            <a:r>
              <a:rPr lang="de-DE" sz="800" b="0" dirty="0">
                <a:solidFill>
                  <a:schemeClr val="bg1"/>
                </a:solidFill>
              </a:rPr>
              <a:t>, </a:t>
            </a:r>
            <a:r>
              <a:rPr lang="de-DE" sz="800" b="0" dirty="0" err="1" smtClean="0">
                <a:solidFill>
                  <a:schemeClr val="bg1"/>
                </a:solidFill>
              </a:rPr>
              <a:t>www.kollers.at</a:t>
            </a:r>
            <a:r>
              <a:rPr lang="de-DE" sz="800" b="0" dirty="0" smtClean="0">
                <a:solidFill>
                  <a:schemeClr val="bg1"/>
                </a:solidFill>
              </a:rPr>
              <a:t>, Wikipedia</a:t>
            </a:r>
          </a:p>
          <a:p>
            <a:r>
              <a:rPr lang="de-DE" sz="800" b="0" dirty="0" smtClean="0">
                <a:solidFill>
                  <a:schemeClr val="bg1"/>
                </a:solidFill>
              </a:rPr>
              <a:t>* Logiernächte-Steigerung 2011 bis 2012 (Oktober geschätzt)</a:t>
            </a:r>
            <a:endParaRPr lang="de-AT" sz="800" b="0" dirty="0">
              <a:solidFill>
                <a:schemeClr val="bg1"/>
              </a:solidFill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2497397"/>
            <a:ext cx="1800200" cy="100361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31" name="Oval 30"/>
          <p:cNvSpPr/>
          <p:nvPr/>
        </p:nvSpPr>
        <p:spPr bwMode="auto">
          <a:xfrm>
            <a:off x="1691680" y="3284984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3645024"/>
            <a:ext cx="1800200" cy="135015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756480"/>
            <a:ext cx="864096" cy="63727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6227391" y="5157192"/>
            <a:ext cx="1728192" cy="1017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500" b="1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+3,1%</a:t>
            </a:r>
            <a:r>
              <a:rPr kumimoji="0" lang="de-DE" sz="2500" b="0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 smtClean="0"/>
              <a:t>2011-2012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</a:endParaRPr>
          </a:p>
        </p:txBody>
      </p:sp>
      <p:pic>
        <p:nvPicPr>
          <p:cNvPr id="22" name="Inhaltsplatzhalter 4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3" y="5013176"/>
            <a:ext cx="1800201" cy="992634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795847"/>
              </p:ext>
            </p:extLst>
          </p:nvPr>
        </p:nvGraphicFramePr>
        <p:xfrm>
          <a:off x="3347864" y="4653136"/>
          <a:ext cx="2282577" cy="164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87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Inhaltsplatzhalter 7" descr="OBS_20120521_OBS001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20688" y="-99392"/>
            <a:ext cx="12036320" cy="6636850"/>
          </a:xfrm>
        </p:spPr>
      </p:pic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934542" y="6597932"/>
            <a:ext cx="16722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err="1" smtClean="0">
                <a:solidFill>
                  <a:schemeClr val="bg1"/>
                </a:solidFill>
              </a:rPr>
              <a:t>www.millstaettersee.com</a:t>
            </a:r>
            <a:endParaRPr lang="de-DE" sz="8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Exemples de bonnes pratiques :</a:t>
            </a:r>
            <a:br>
              <a:rPr lang="fr-CH" noProof="0" dirty="0" smtClean="0"/>
            </a:br>
            <a:r>
              <a:rPr lang="fr-CH" noProof="0" dirty="0" smtClean="0"/>
              <a:t>Facteurs de réussite pour la saison estivale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3965" y="2564904"/>
            <a:ext cx="8496507" cy="2757338"/>
            <a:chOff x="283" y="1421"/>
            <a:chExt cx="5137" cy="158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3" y="1984"/>
              <a:ext cx="196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b="0" dirty="0" err="1" smtClean="0">
                  <a:solidFill>
                    <a:schemeClr val="tx1"/>
                  </a:solidFill>
                </a:rPr>
                <a:t>Adhésion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de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tous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au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positionnement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de la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marque</a:t>
              </a:r>
              <a:endParaRPr lang="de-CH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3" y="2550"/>
              <a:ext cx="227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b="0" dirty="0" err="1" smtClean="0">
                  <a:solidFill>
                    <a:schemeClr val="tx1"/>
                  </a:solidFill>
                </a:rPr>
                <a:t>Rôle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moteur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des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entreprises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(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hébergement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et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infrastructures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)</a:t>
              </a:r>
              <a:endParaRPr lang="de-CH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08" y="1421"/>
              <a:ext cx="179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b="0" dirty="0" smtClean="0">
                  <a:solidFill>
                    <a:schemeClr val="tx1"/>
                  </a:solidFill>
                </a:rPr>
                <a:t>Mise en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valeur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de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l’environnement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naturel</a:t>
              </a:r>
              <a:endParaRPr lang="de-CH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625" y="1987"/>
              <a:ext cx="179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b="0" dirty="0" err="1" smtClean="0">
                  <a:solidFill>
                    <a:schemeClr val="tx1"/>
                  </a:solidFill>
                </a:rPr>
                <a:t>Ciblage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clair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des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groupes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visés</a:t>
              </a:r>
              <a:endParaRPr lang="de-CH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321" y="2547"/>
              <a:ext cx="179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b="0" dirty="0" smtClean="0">
                  <a:solidFill>
                    <a:schemeClr val="tx1"/>
                  </a:solidFill>
                </a:rPr>
                <a:t>      Mise en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œuvre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d’idées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novatrices</a:t>
              </a:r>
              <a:endParaRPr lang="de-CH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67" y="1424"/>
              <a:ext cx="179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CH" sz="1800" b="0" dirty="0" err="1" smtClean="0">
                  <a:solidFill>
                    <a:schemeClr val="tx1"/>
                  </a:solidFill>
                </a:rPr>
                <a:t>Développement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cohérent</a:t>
              </a:r>
              <a:r>
                <a:rPr lang="de-CH" sz="1800" b="0" dirty="0" smtClean="0">
                  <a:solidFill>
                    <a:schemeClr val="tx1"/>
                  </a:solidFill>
                </a:rPr>
                <a:t> de </a:t>
              </a:r>
              <a:r>
                <a:rPr lang="de-CH" sz="1800" b="0" dirty="0" err="1" smtClean="0">
                  <a:solidFill>
                    <a:schemeClr val="tx1"/>
                  </a:solidFill>
                </a:rPr>
                <a:t>produits</a:t>
              </a:r>
              <a:endParaRPr lang="de-CH" sz="1800" b="0" dirty="0" smtClean="0">
                <a:solidFill>
                  <a:schemeClr val="tx1"/>
                </a:solidFill>
              </a:endParaRPr>
            </a:p>
            <a:p>
              <a:pPr eaLnBrk="1" hangingPunct="1"/>
              <a:endParaRPr lang="de-CH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238" y="1848"/>
              <a:ext cx="1361" cy="1128"/>
            </a:xfrm>
            <a:prstGeom prst="hexagon">
              <a:avLst>
                <a:gd name="adj" fmla="val 30164"/>
                <a:gd name="vf" fmla="val 115470"/>
              </a:avLst>
            </a:prstGeom>
            <a:solidFill>
              <a:srgbClr val="E300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372" y="184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689" y="240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388" y="298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832" y="185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26" y="2413"/>
              <a:ext cx="1819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44" y="2990"/>
              <a:ext cx="190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93" y="2181"/>
              <a:ext cx="1267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de-CH" sz="2000" b="0" dirty="0" err="1" smtClean="0">
                  <a:solidFill>
                    <a:schemeClr val="bg1"/>
                  </a:solidFill>
                </a:rPr>
                <a:t>Exemples</a:t>
              </a:r>
              <a:r>
                <a:rPr lang="de-CH" sz="2000" b="0" dirty="0" smtClean="0">
                  <a:solidFill>
                    <a:schemeClr val="bg1"/>
                  </a:solidFill>
                </a:rPr>
                <a:t> de </a:t>
              </a:r>
              <a:r>
                <a:rPr lang="de-CH" sz="2000" b="0" dirty="0" err="1" smtClean="0">
                  <a:solidFill>
                    <a:schemeClr val="bg1"/>
                  </a:solidFill>
                </a:rPr>
                <a:t>bonnes</a:t>
              </a:r>
              <a:r>
                <a:rPr lang="de-CH" sz="2000" b="0" dirty="0" smtClean="0">
                  <a:solidFill>
                    <a:schemeClr val="bg1"/>
                  </a:solidFill>
                </a:rPr>
                <a:t> </a:t>
              </a:r>
              <a:r>
                <a:rPr lang="de-CH" sz="2000" b="0" dirty="0" err="1" smtClean="0">
                  <a:solidFill>
                    <a:schemeClr val="bg1"/>
                  </a:solidFill>
                </a:rPr>
                <a:t>pratiques</a:t>
              </a:r>
              <a:r>
                <a:rPr lang="de-CH" sz="2000" b="0" dirty="0" smtClean="0">
                  <a:solidFill>
                    <a:schemeClr val="bg1"/>
                  </a:solidFill>
                </a:rPr>
                <a:t> – </a:t>
              </a:r>
              <a:r>
                <a:rPr lang="de-CH" sz="2000" b="0" dirty="0" err="1" smtClean="0">
                  <a:solidFill>
                    <a:schemeClr val="bg1"/>
                  </a:solidFill>
                </a:rPr>
                <a:t>Facteurs</a:t>
              </a:r>
              <a:r>
                <a:rPr lang="de-CH" sz="2000" b="0" dirty="0" smtClean="0">
                  <a:solidFill>
                    <a:schemeClr val="bg1"/>
                  </a:solidFill>
                </a:rPr>
                <a:t> de </a:t>
              </a:r>
              <a:r>
                <a:rPr lang="de-CH" sz="2000" b="0" dirty="0" err="1" smtClean="0">
                  <a:solidFill>
                    <a:schemeClr val="bg1"/>
                  </a:solidFill>
                </a:rPr>
                <a:t>réussite</a:t>
              </a:r>
              <a:endParaRPr lang="de-CH" sz="20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feld 7"/>
          <p:cNvSpPr txBox="1">
            <a:spLocks noChangeArrowheads="1"/>
          </p:cNvSpPr>
          <p:nvPr/>
        </p:nvSpPr>
        <p:spPr bwMode="auto">
          <a:xfrm>
            <a:off x="934542" y="6597932"/>
            <a:ext cx="1855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>
                <a:solidFill>
                  <a:schemeClr val="bg1"/>
                </a:solidFill>
              </a:rPr>
              <a:t>Kohl </a:t>
            </a:r>
            <a:r>
              <a:rPr lang="de-DE" sz="800" b="0" dirty="0" smtClean="0">
                <a:solidFill>
                  <a:schemeClr val="bg1"/>
                </a:solidFill>
              </a:rPr>
              <a:t>&amp; Partner Tourismusberatung</a:t>
            </a:r>
          </a:p>
        </p:txBody>
      </p:sp>
    </p:spTree>
    <p:extLst>
      <p:ext uri="{BB962C8B-B14F-4D97-AF65-F5344CB8AC3E}">
        <p14:creationId xmlns:p14="http://schemas.microsoft.com/office/powerpoint/2010/main" val="21358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934542" y="6568901"/>
            <a:ext cx="1855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>
                <a:solidFill>
                  <a:schemeClr val="bg1"/>
                </a:solidFill>
              </a:rPr>
              <a:t>Kohl </a:t>
            </a:r>
            <a:r>
              <a:rPr lang="de-DE" sz="800" b="0" dirty="0" smtClean="0">
                <a:solidFill>
                  <a:schemeClr val="bg1"/>
                </a:solidFill>
              </a:rPr>
              <a:t>&amp; Partner Tourismusberatung</a:t>
            </a:r>
            <a:endParaRPr lang="de-AT" sz="800" b="0" dirty="0">
              <a:solidFill>
                <a:schemeClr val="bg1"/>
              </a:solidFill>
            </a:endParaRPr>
          </a:p>
        </p:txBody>
      </p:sp>
      <p:pic>
        <p:nvPicPr>
          <p:cNvPr id="23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5399881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52513"/>
            <a:ext cx="2734072" cy="4896767"/>
          </a:xfrm>
        </p:spPr>
        <p:txBody>
          <a:bodyPr/>
          <a:lstStyle/>
          <a:p>
            <a:r>
              <a:rPr lang="fr-CH" noProof="0" dirty="0" smtClean="0"/>
              <a:t>Application des facteurs de réussite estivaux à la Suisse</a:t>
            </a:r>
            <a:br>
              <a:rPr lang="fr-CH" noProof="0" dirty="0" smtClean="0"/>
            </a:br>
            <a:r>
              <a:rPr lang="fr-CH" sz="2000" noProof="0" dirty="0" smtClean="0">
                <a:solidFill>
                  <a:schemeClr val="accent2"/>
                </a:solidFill>
              </a:rPr>
              <a:t>(analyse AFOM)</a:t>
            </a:r>
            <a:endParaRPr lang="fr-CH" sz="2000" noProof="0" dirty="0">
              <a:solidFill>
                <a:schemeClr val="accent2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386469" y="2356384"/>
            <a:ext cx="2361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fr-FR" sz="1600" b="0" kern="2000" dirty="0">
                <a:solidFill>
                  <a:schemeClr val="tx1"/>
                </a:solidFill>
              </a:rPr>
              <a:t>Développement des produits et des projets (accent sur l’hiver)</a:t>
            </a: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endParaRPr lang="de-DE" sz="1600" b="0" kern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fr-FR" sz="1600" b="0" kern="2000" dirty="0">
                <a:solidFill>
                  <a:schemeClr val="tx1"/>
                </a:solidFill>
              </a:rPr>
              <a:t>Déficits structurels (milieu de gamme)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067944" y="4463241"/>
            <a:ext cx="2361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fr-FR" sz="1600" b="0" kern="2000" dirty="0">
                <a:solidFill>
                  <a:schemeClr val="tx1"/>
                </a:solidFill>
              </a:rPr>
              <a:t>Mise en œuvre professionnelle du positionnement pour toucher les groupes cibles</a:t>
            </a: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endParaRPr lang="de-DE" sz="1600" b="0" kern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fr-FR" sz="1600" b="0" kern="2000" dirty="0">
                <a:solidFill>
                  <a:schemeClr val="tx1"/>
                </a:solidFill>
              </a:rPr>
              <a:t>Coopération au sein des destinations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458477" y="4509120"/>
            <a:ext cx="2361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de-DE" sz="1600" b="0" kern="2000" dirty="0">
                <a:solidFill>
                  <a:schemeClr val="tx1"/>
                </a:solidFill>
              </a:rPr>
              <a:t>Management des </a:t>
            </a:r>
            <a:r>
              <a:rPr lang="de-DE" sz="1600" b="0" kern="2000" dirty="0" err="1">
                <a:solidFill>
                  <a:schemeClr val="tx1"/>
                </a:solidFill>
              </a:rPr>
              <a:t>destinations</a:t>
            </a:r>
            <a:endParaRPr lang="de-DE" sz="1600" b="0" kern="20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SzPct val="200000"/>
            </a:pPr>
            <a:endParaRPr lang="de-DE" sz="1600" b="0" kern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fr-FR" sz="1600" b="0" kern="2000" dirty="0">
                <a:solidFill>
                  <a:schemeClr val="tx1"/>
                </a:solidFill>
              </a:rPr>
              <a:t>Offre pour le mauvais temps et la soirée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067944" y="2402113"/>
            <a:ext cx="2361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de-DE" sz="1600" b="0" kern="2000" dirty="0">
                <a:solidFill>
                  <a:schemeClr val="tx1"/>
                </a:solidFill>
              </a:rPr>
              <a:t>Palette </a:t>
            </a:r>
            <a:r>
              <a:rPr lang="de-DE" sz="1600" b="0" kern="2000" dirty="0" err="1">
                <a:solidFill>
                  <a:schemeClr val="tx1"/>
                </a:solidFill>
              </a:rPr>
              <a:t>attrayante</a:t>
            </a:r>
            <a:r>
              <a:rPr lang="de-DE" sz="1600" b="0" kern="2000" dirty="0">
                <a:solidFill>
                  <a:schemeClr val="tx1"/>
                </a:solidFill>
              </a:rPr>
              <a:t> </a:t>
            </a:r>
            <a:r>
              <a:rPr lang="de-DE" sz="1600" b="0" kern="2000" dirty="0" err="1">
                <a:solidFill>
                  <a:schemeClr val="tx1"/>
                </a:solidFill>
              </a:rPr>
              <a:t>d’offres</a:t>
            </a:r>
            <a:r>
              <a:rPr lang="de-DE" sz="1600" b="0" kern="2000" dirty="0">
                <a:solidFill>
                  <a:schemeClr val="tx1"/>
                </a:solidFill>
              </a:rPr>
              <a:t> </a:t>
            </a:r>
            <a:r>
              <a:rPr lang="de-DE" sz="1600" b="0" kern="2000" dirty="0" err="1">
                <a:solidFill>
                  <a:schemeClr val="tx1"/>
                </a:solidFill>
              </a:rPr>
              <a:t>variées</a:t>
            </a:r>
            <a:endParaRPr lang="de-DE" sz="1600" b="0" kern="20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endParaRPr lang="de-DE" sz="1600" b="0" kern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/>
              </a:buClr>
              <a:buSzPct val="200000"/>
              <a:buFont typeface="Arial"/>
              <a:buChar char="•"/>
            </a:pPr>
            <a:r>
              <a:rPr lang="de-DE" sz="1600" b="0" kern="2000" dirty="0" err="1">
                <a:solidFill>
                  <a:schemeClr val="tx1"/>
                </a:solidFill>
              </a:rPr>
              <a:t>Bonnes</a:t>
            </a:r>
            <a:r>
              <a:rPr lang="de-DE" sz="1600" b="0" kern="2000" dirty="0">
                <a:solidFill>
                  <a:schemeClr val="tx1"/>
                </a:solidFill>
              </a:rPr>
              <a:t> </a:t>
            </a:r>
            <a:r>
              <a:rPr lang="de-DE" sz="1600" b="0" kern="2000" dirty="0" err="1">
                <a:solidFill>
                  <a:schemeClr val="tx1"/>
                </a:solidFill>
              </a:rPr>
              <a:t>infrastructures</a:t>
            </a:r>
            <a:r>
              <a:rPr lang="de-DE" sz="1600" b="0" kern="2000" dirty="0">
                <a:solidFill>
                  <a:schemeClr val="tx1"/>
                </a:solidFill>
              </a:rPr>
              <a:t> de </a:t>
            </a:r>
            <a:r>
              <a:rPr lang="de-DE" sz="1600" b="0" kern="2000" dirty="0" err="1">
                <a:solidFill>
                  <a:schemeClr val="tx1"/>
                </a:solidFill>
              </a:rPr>
              <a:t>transport</a:t>
            </a:r>
            <a:endParaRPr lang="de-DE" sz="1600" b="0" kern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Compas Kohl &amp; Partner</a:t>
            </a:r>
            <a:br>
              <a:rPr lang="fr-CH" noProof="0" dirty="0" smtClean="0"/>
            </a:br>
            <a:r>
              <a:rPr lang="fr-CH" sz="2000" noProof="0" dirty="0" smtClean="0">
                <a:solidFill>
                  <a:schemeClr val="accent2"/>
                </a:solidFill>
              </a:rPr>
              <a:t>« du </a:t>
            </a:r>
            <a:r>
              <a:rPr lang="fr-CH" sz="2000" noProof="0" dirty="0" err="1" smtClean="0">
                <a:solidFill>
                  <a:schemeClr val="accent2"/>
                </a:solidFill>
              </a:rPr>
              <a:t>condept</a:t>
            </a:r>
            <a:r>
              <a:rPr lang="fr-CH" sz="2000" noProof="0" dirty="0" smtClean="0">
                <a:solidFill>
                  <a:schemeClr val="accent2"/>
                </a:solidFill>
              </a:rPr>
              <a:t> au produit touristique »</a:t>
            </a:r>
            <a:endParaRPr lang="fr-CH" sz="2000" noProof="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3568" y="3140968"/>
            <a:ext cx="3384376" cy="2016224"/>
          </a:xfrm>
          <a:prstGeom prst="rect">
            <a:avLst/>
          </a:prstGeom>
          <a:noFill/>
        </p:spPr>
        <p:txBody>
          <a:bodyPr/>
          <a:lstStyle>
            <a:lvl1pPr>
              <a:defRPr kern="2000" baseline="0"/>
            </a:lvl1pPr>
            <a:lvl2pPr>
              <a:defRPr kern="2000" baseline="0"/>
            </a:lvl2pPr>
            <a:lvl3pPr>
              <a:defRPr kern="2000" baseline="0"/>
            </a:lvl3pPr>
            <a:lvl4pPr>
              <a:defRPr kern="2000" baseline="0"/>
            </a:lvl4pPr>
            <a:lvl5pPr>
              <a:defRPr kern="2000" baseline="0"/>
            </a:lvl5pPr>
          </a:lstStyle>
          <a:p>
            <a:pPr marL="0" lvl="0" indent="0">
              <a:buNone/>
            </a:pPr>
            <a:r>
              <a:rPr lang="fr-CH" noProof="0" dirty="0" smtClean="0"/>
              <a:t>Compas </a:t>
            </a:r>
            <a:br>
              <a:rPr lang="fr-CH" noProof="0" dirty="0" smtClean="0"/>
            </a:br>
            <a:r>
              <a:rPr lang="fr-CH" noProof="0" dirty="0" smtClean="0"/>
              <a:t>Kohl &amp; Partner – </a:t>
            </a:r>
            <a:br>
              <a:rPr lang="fr-CH" noProof="0" dirty="0" smtClean="0"/>
            </a:br>
            <a:r>
              <a:rPr lang="fr-CH" noProof="0" dirty="0" smtClean="0"/>
              <a:t>pour développer des produits qui touchent le public visé</a:t>
            </a:r>
            <a:br>
              <a:rPr lang="fr-CH" noProof="0" dirty="0" smtClean="0"/>
            </a:br>
            <a:endParaRPr lang="fr-CH" noProof="0" dirty="0" smtClean="0">
              <a:latin typeface="Arial" charset="0"/>
            </a:endParaRPr>
          </a:p>
          <a:p>
            <a:pPr lvl="1"/>
            <a:endParaRPr lang="fr-CH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72" l="1920" r="97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819180" y="1661543"/>
            <a:ext cx="5131067" cy="492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1855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>
                <a:solidFill>
                  <a:schemeClr val="bg1"/>
                </a:solidFill>
              </a:rPr>
              <a:t>Kohl </a:t>
            </a:r>
            <a:r>
              <a:rPr lang="de-DE" sz="800" b="0" dirty="0" smtClean="0">
                <a:solidFill>
                  <a:schemeClr val="bg1"/>
                </a:solidFill>
              </a:rPr>
              <a:t>&amp; Partner Tourismusberatung</a:t>
            </a:r>
            <a:endParaRPr lang="de-AT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Nuitées: comparaison entre l’Autriche et la Suisse</a:t>
            </a:r>
            <a:br>
              <a:rPr lang="fr-CH" noProof="0" dirty="0" smtClean="0"/>
            </a:br>
            <a:r>
              <a:rPr lang="fr-CH" sz="2000" noProof="0" dirty="0" smtClean="0">
                <a:solidFill>
                  <a:srgbClr val="E3007B"/>
                </a:solidFill>
              </a:rPr>
              <a:t>Moyenne sur 5 ans (2007-2011)</a:t>
            </a:r>
            <a:endParaRPr lang="fr-CH" sz="2000" noProof="0" dirty="0">
              <a:solidFill>
                <a:srgbClr val="E3007B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32496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AT" sz="800" b="0" dirty="0" smtClean="0">
                <a:solidFill>
                  <a:schemeClr val="bg1"/>
                </a:solidFill>
              </a:rPr>
              <a:t>Source : Office </a:t>
            </a:r>
            <a:r>
              <a:rPr lang="de-AT" sz="800" b="0" dirty="0" err="1" smtClean="0">
                <a:solidFill>
                  <a:schemeClr val="bg1"/>
                </a:solidFill>
              </a:rPr>
              <a:t>fédéral</a:t>
            </a:r>
            <a:r>
              <a:rPr lang="de-AT" sz="800" b="0" dirty="0" smtClean="0">
                <a:solidFill>
                  <a:schemeClr val="bg1"/>
                </a:solidFill>
              </a:rPr>
              <a:t> de la </a:t>
            </a:r>
            <a:r>
              <a:rPr lang="de-AT" sz="800" b="0" dirty="0" err="1" smtClean="0">
                <a:solidFill>
                  <a:schemeClr val="bg1"/>
                </a:solidFill>
              </a:rPr>
              <a:t>statistique</a:t>
            </a:r>
            <a:r>
              <a:rPr lang="de-DE" sz="800" b="0" dirty="0" smtClean="0">
                <a:solidFill>
                  <a:schemeClr val="bg1"/>
                </a:solidFill>
              </a:rPr>
              <a:t>, Neuchâtel; Statistik Austria</a:t>
            </a:r>
            <a:endParaRPr lang="de-AT" sz="800" b="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859029" y="2035870"/>
            <a:ext cx="82296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 bwMode="auto">
          <a:xfrm>
            <a:off x="2699792" y="2492896"/>
            <a:ext cx="2592288" cy="331236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2060848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2000" dirty="0" err="1" smtClean="0">
                <a:solidFill>
                  <a:schemeClr val="tx1"/>
                </a:solidFill>
              </a:rPr>
              <a:t>Été</a:t>
            </a:r>
            <a:endParaRPr lang="de-DE" sz="2000" kern="2000" dirty="0" smtClean="0">
              <a:solidFill>
                <a:schemeClr val="tx1"/>
              </a:solidFill>
            </a:endParaRPr>
          </a:p>
          <a:p>
            <a:endParaRPr lang="de-DE" sz="2000" kern="2000" dirty="0">
              <a:solidFill>
                <a:schemeClr val="tx1"/>
              </a:solidFill>
            </a:endParaRPr>
          </a:p>
          <a:p>
            <a:r>
              <a:rPr lang="de-DE" sz="2000" kern="2000" dirty="0" smtClean="0">
                <a:solidFill>
                  <a:schemeClr val="accent2"/>
                </a:solidFill>
              </a:rPr>
              <a:t>AUT:  50% </a:t>
            </a:r>
            <a:br>
              <a:rPr lang="de-DE" sz="2000" kern="2000" dirty="0" smtClean="0">
                <a:solidFill>
                  <a:schemeClr val="accent2"/>
                </a:solidFill>
              </a:rPr>
            </a:br>
            <a:r>
              <a:rPr lang="de-DE" sz="1600" kern="2000" dirty="0" smtClean="0">
                <a:solidFill>
                  <a:schemeClr val="accent2"/>
                </a:solidFill>
              </a:rPr>
              <a:t>des </a:t>
            </a:r>
            <a:r>
              <a:rPr lang="de-DE" sz="1600" kern="2000" dirty="0" err="1" smtClean="0">
                <a:solidFill>
                  <a:schemeClr val="accent2"/>
                </a:solidFill>
              </a:rPr>
              <a:t>nuitées</a:t>
            </a:r>
            <a:r>
              <a:rPr lang="de-DE" sz="1600" kern="2000" dirty="0" smtClean="0">
                <a:solidFill>
                  <a:schemeClr val="accent2"/>
                </a:solidFill>
              </a:rPr>
              <a:t> annuelles</a:t>
            </a:r>
            <a:endParaRPr lang="de-DE" sz="2000" kern="2000" dirty="0">
              <a:solidFill>
                <a:schemeClr val="tx1"/>
              </a:solidFill>
            </a:endParaRPr>
          </a:p>
          <a:p>
            <a:r>
              <a:rPr lang="de-DE" sz="2000" kern="2000" dirty="0" smtClean="0">
                <a:solidFill>
                  <a:schemeClr val="accent1"/>
                </a:solidFill>
              </a:rPr>
              <a:t>CH:  56% </a:t>
            </a:r>
            <a:br>
              <a:rPr lang="de-DE" sz="2000" kern="2000" dirty="0" smtClean="0">
                <a:solidFill>
                  <a:schemeClr val="accent1"/>
                </a:solidFill>
              </a:rPr>
            </a:br>
            <a:r>
              <a:rPr lang="de-DE" sz="1600" kern="2000" dirty="0" smtClean="0">
                <a:solidFill>
                  <a:schemeClr val="accent1"/>
                </a:solidFill>
              </a:rPr>
              <a:t>des </a:t>
            </a:r>
            <a:r>
              <a:rPr lang="de-DE" sz="1600" kern="2000" dirty="0" err="1" smtClean="0">
                <a:solidFill>
                  <a:schemeClr val="accent1"/>
                </a:solidFill>
              </a:rPr>
              <a:t>nuitées</a:t>
            </a:r>
            <a:r>
              <a:rPr lang="de-DE" sz="1600" kern="2000" dirty="0" smtClean="0">
                <a:solidFill>
                  <a:schemeClr val="accent1"/>
                </a:solidFill>
              </a:rPr>
              <a:t> annuelles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380584" y="2052464"/>
            <a:ext cx="2079848" cy="4404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508472"/>
              </p:ext>
            </p:extLst>
          </p:nvPr>
        </p:nvGraphicFramePr>
        <p:xfrm>
          <a:off x="0" y="2068860"/>
          <a:ext cx="8136904" cy="446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Recommandations </a:t>
            </a:r>
            <a:br>
              <a:rPr lang="fr-CH" noProof="0" dirty="0" smtClean="0"/>
            </a:br>
            <a:r>
              <a:rPr lang="fr-CH" noProof="0" dirty="0" smtClean="0"/>
              <a:t>pour le tourisme estival en Suisse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1855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>
                <a:solidFill>
                  <a:schemeClr val="bg1"/>
                </a:solidFill>
              </a:rPr>
              <a:t>Kohl </a:t>
            </a:r>
            <a:r>
              <a:rPr lang="de-DE" sz="800" b="0" dirty="0" smtClean="0">
                <a:solidFill>
                  <a:schemeClr val="bg1"/>
                </a:solidFill>
              </a:rPr>
              <a:t>&amp; Partner Tourismusberatung</a:t>
            </a:r>
            <a:endParaRPr lang="de-AT" sz="800" b="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91061477"/>
              </p:ext>
            </p:extLst>
          </p:nvPr>
        </p:nvGraphicFramePr>
        <p:xfrm>
          <a:off x="755576" y="2093015"/>
          <a:ext cx="76867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7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38242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 smtClean="0">
                <a:solidFill>
                  <a:schemeClr val="bg1"/>
                </a:solidFill>
              </a:rPr>
              <a:t>Hotelier Das Schweizer Fachmagazin für Hotellerie und Gastronomie 10/2012</a:t>
            </a:r>
            <a:endParaRPr lang="de-AT" sz="800" b="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0" y="-315416"/>
            <a:ext cx="9144000" cy="6840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" name="Inhaltsplatzhalter 5" descr="Bildschirmfoto 2012-10-19 um 15.20.0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692696"/>
            <a:ext cx="9533127" cy="5256584"/>
          </a:xfrm>
        </p:spPr>
      </p:pic>
      <p:sp>
        <p:nvSpPr>
          <p:cNvPr id="3" name="Rechteck 2"/>
          <p:cNvSpPr/>
          <p:nvPr/>
        </p:nvSpPr>
        <p:spPr bwMode="auto">
          <a:xfrm>
            <a:off x="-36512" y="3311113"/>
            <a:ext cx="6768752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z="2800" dirty="0" smtClean="0">
              <a:solidFill>
                <a:schemeClr val="tx1"/>
              </a:solidFill>
            </a:endParaRPr>
          </a:p>
          <a:p>
            <a:r>
              <a:rPr lang="de-DE" sz="3600" dirty="0" smtClean="0">
                <a:solidFill>
                  <a:schemeClr val="tx1"/>
                </a:solidFill>
              </a:rPr>
              <a:t>Les </a:t>
            </a:r>
            <a:r>
              <a:rPr lang="de-DE" sz="3600" dirty="0" err="1">
                <a:solidFill>
                  <a:schemeClr val="tx1"/>
                </a:solidFill>
              </a:rPr>
              <a:t>Autrichiens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sont-ils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vraiment</a:t>
            </a:r>
            <a:r>
              <a:rPr lang="de-DE" sz="3600" dirty="0">
                <a:solidFill>
                  <a:schemeClr val="tx1"/>
                </a:solidFill>
              </a:rPr>
              <a:t> plus </a:t>
            </a:r>
            <a:r>
              <a:rPr lang="de-DE" sz="3600" dirty="0" err="1">
                <a:solidFill>
                  <a:schemeClr val="tx1"/>
                </a:solidFill>
              </a:rPr>
              <a:t>accueillants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smtClean="0">
                <a:solidFill>
                  <a:schemeClr val="tx1"/>
                </a:solidFill>
              </a:rPr>
              <a:t>?</a:t>
            </a:r>
            <a:endParaRPr lang="de-AT" sz="3600" dirty="0">
              <a:solidFill>
                <a:schemeClr val="tx1"/>
              </a:solidFill>
            </a:endParaRPr>
          </a:p>
          <a:p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60040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40" y="-367514"/>
            <a:ext cx="9180512" cy="688538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467544" y="1700808"/>
            <a:ext cx="8352928" cy="2808312"/>
          </a:xfrm>
          <a:prstGeom prst="rect">
            <a:avLst/>
          </a:prstGeom>
          <a:solidFill>
            <a:srgbClr val="131E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ahmen 9"/>
          <p:cNvSpPr/>
          <p:nvPr/>
        </p:nvSpPr>
        <p:spPr bwMode="auto">
          <a:xfrm>
            <a:off x="395536" y="1628800"/>
            <a:ext cx="8496944" cy="2947005"/>
          </a:xfrm>
          <a:prstGeom prst="frame">
            <a:avLst>
              <a:gd name="adj1" fmla="val 2895"/>
            </a:avLst>
          </a:prstGeom>
          <a:solidFill>
            <a:srgbClr val="131E66"/>
          </a:solidFill>
          <a:ln w="31750" cap="flat" cmpd="sng" algn="ctr">
            <a:solidFill>
              <a:srgbClr val="16535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Vous ne trouvez pas de serviette pour vous essuyer les mains ? Essayez donc ce nouveau modèle de sèche-mains. En 10 à 15 secondes, vos mains seront sèches avec une consommation d’énergie réduite de 80 % par rapport aux appareils habituels. Si les serviettes vous manquent malgré tout, essuyez-vous donc à votre pantalon</a:t>
            </a:r>
            <a:r>
              <a:rPr lang="fr-CH" dirty="0" smtClean="0">
                <a:solidFill>
                  <a:schemeClr val="bg1"/>
                </a:solidFill>
              </a:rPr>
              <a:t>…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435645"/>
            <a:ext cx="7774632" cy="473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AT" sz="3600" dirty="0" smtClean="0">
                <a:solidFill>
                  <a:schemeClr val="bg1"/>
                </a:solidFill>
              </a:rPr>
              <a:t>Nous </a:t>
            </a:r>
            <a:r>
              <a:rPr lang="de-AT" sz="3600" dirty="0" err="1" smtClean="0">
                <a:solidFill>
                  <a:schemeClr val="bg1"/>
                </a:solidFill>
              </a:rPr>
              <a:t>vous</a:t>
            </a:r>
            <a:r>
              <a:rPr lang="de-AT" sz="3600" dirty="0" smtClean="0">
                <a:solidFill>
                  <a:schemeClr val="bg1"/>
                </a:solidFill>
              </a:rPr>
              <a:t> </a:t>
            </a:r>
            <a:br>
              <a:rPr lang="de-AT" sz="3600" dirty="0" smtClean="0">
                <a:solidFill>
                  <a:schemeClr val="bg1"/>
                </a:solidFill>
              </a:rPr>
            </a:br>
            <a:r>
              <a:rPr lang="de-AT" sz="3600" dirty="0" err="1" smtClean="0">
                <a:solidFill>
                  <a:schemeClr val="bg1"/>
                </a:solidFill>
              </a:rPr>
              <a:t>remercions</a:t>
            </a:r>
            <a:r>
              <a:rPr lang="de-AT" sz="3600" dirty="0" smtClean="0">
                <a:solidFill>
                  <a:schemeClr val="bg1"/>
                </a:solidFill>
              </a:rPr>
              <a:t> </a:t>
            </a:r>
            <a:br>
              <a:rPr lang="de-AT" sz="3600" dirty="0" smtClean="0">
                <a:solidFill>
                  <a:schemeClr val="bg1"/>
                </a:solidFill>
              </a:rPr>
            </a:br>
            <a:r>
              <a:rPr lang="de-AT" sz="3600" dirty="0" smtClean="0">
                <a:solidFill>
                  <a:schemeClr val="bg1"/>
                </a:solidFill>
              </a:rPr>
              <a:t>de </a:t>
            </a:r>
            <a:r>
              <a:rPr lang="de-AT" sz="3600" dirty="0" err="1" smtClean="0">
                <a:solidFill>
                  <a:schemeClr val="bg1"/>
                </a:solidFill>
              </a:rPr>
              <a:t>votre</a:t>
            </a:r>
            <a:r>
              <a:rPr lang="de-AT" sz="3600" dirty="0" smtClean="0">
                <a:solidFill>
                  <a:schemeClr val="bg1"/>
                </a:solidFill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</a:rPr>
              <a:t>attention</a:t>
            </a:r>
            <a:r>
              <a:rPr lang="de-AT" sz="3600" dirty="0" smtClean="0">
                <a:solidFill>
                  <a:schemeClr val="bg1"/>
                </a:solidFill>
              </a:rPr>
              <a:t>!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Déroulement de la saison estivale: </a:t>
            </a:r>
            <a:br>
              <a:rPr lang="fr-CH" noProof="0" dirty="0" smtClean="0"/>
            </a:br>
            <a:r>
              <a:rPr lang="fr-CH" noProof="0" dirty="0" smtClean="0"/>
              <a:t>comparaison entre l’Autriche et la Suisse </a:t>
            </a:r>
            <a:br>
              <a:rPr lang="fr-CH" noProof="0" dirty="0" smtClean="0"/>
            </a:br>
            <a:r>
              <a:rPr lang="fr-CH" sz="2000" noProof="0" dirty="0" smtClean="0">
                <a:solidFill>
                  <a:srgbClr val="E3007B"/>
                </a:solidFill>
              </a:rPr>
              <a:t>Moyenne des mois d’été sur 5 ans (2007-2011)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012160" y="2109043"/>
            <a:ext cx="30243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2000" dirty="0" smtClean="0">
                <a:solidFill>
                  <a:schemeClr val="tx1"/>
                </a:solidFill>
                <a:latin typeface="+mj-lt"/>
              </a:rPr>
              <a:t>JUILLET &amp; AOÛT</a:t>
            </a:r>
          </a:p>
          <a:p>
            <a:endParaRPr lang="de-DE" sz="2000" kern="2000" dirty="0" smtClean="0">
              <a:solidFill>
                <a:schemeClr val="accent2"/>
              </a:solidFill>
              <a:latin typeface="+mj-lt"/>
            </a:endParaRPr>
          </a:p>
          <a:p>
            <a:r>
              <a:rPr lang="de-DE" sz="2000" kern="2000" dirty="0" smtClean="0">
                <a:solidFill>
                  <a:schemeClr val="accent2"/>
                </a:solidFill>
                <a:latin typeface="+mj-lt"/>
              </a:rPr>
              <a:t>AUT:  50,36% </a:t>
            </a:r>
            <a:r>
              <a:rPr lang="de-DE" sz="2000" kern="2000" dirty="0">
                <a:solidFill>
                  <a:schemeClr val="accent2"/>
                </a:solidFill>
                <a:latin typeface="+mj-lt"/>
              </a:rPr>
              <a:t/>
            </a:r>
            <a:br>
              <a:rPr lang="de-DE" sz="2000" kern="2000" dirty="0">
                <a:solidFill>
                  <a:schemeClr val="accent2"/>
                </a:solidFill>
                <a:latin typeface="+mj-lt"/>
              </a:rPr>
            </a:br>
            <a:r>
              <a:rPr lang="de-DE" sz="1600" kern="2000" dirty="0" smtClean="0">
                <a:solidFill>
                  <a:schemeClr val="accent2"/>
                </a:solidFill>
                <a:latin typeface="+mj-lt"/>
                <a:ea typeface="Webdings"/>
                <a:cs typeface="Webdings"/>
                <a:sym typeface="Webdings"/>
              </a:rPr>
              <a:t>des </a:t>
            </a:r>
            <a:r>
              <a:rPr lang="de-DE" sz="1600" kern="2000" dirty="0" err="1" smtClean="0">
                <a:solidFill>
                  <a:schemeClr val="accent2"/>
                </a:solidFill>
                <a:latin typeface="+mj-lt"/>
                <a:ea typeface="Webdings"/>
                <a:cs typeface="Webdings"/>
                <a:sym typeface="Webdings"/>
              </a:rPr>
              <a:t>nuitées</a:t>
            </a:r>
            <a:r>
              <a:rPr lang="de-DE" sz="1600" kern="2000" dirty="0" smtClean="0">
                <a:solidFill>
                  <a:schemeClr val="accent2"/>
                </a:solidFill>
                <a:latin typeface="+mj-lt"/>
                <a:ea typeface="Webdings"/>
                <a:cs typeface="Webdings"/>
                <a:sym typeface="Webdings"/>
              </a:rPr>
              <a:t> </a:t>
            </a:r>
            <a:r>
              <a:rPr lang="de-DE" sz="1600" kern="2000" dirty="0" err="1" smtClean="0">
                <a:solidFill>
                  <a:schemeClr val="accent2"/>
                </a:solidFill>
                <a:latin typeface="+mj-lt"/>
                <a:ea typeface="Webdings"/>
                <a:cs typeface="Webdings"/>
                <a:sym typeface="Webdings"/>
              </a:rPr>
              <a:t>estivales</a:t>
            </a:r>
            <a:endParaRPr lang="de-DE" sz="1600" kern="2000" dirty="0">
              <a:solidFill>
                <a:schemeClr val="accent2"/>
              </a:solidFill>
              <a:latin typeface="+mj-lt"/>
            </a:endParaRPr>
          </a:p>
          <a:p>
            <a:endParaRPr lang="de-DE" sz="2000" kern="2000" dirty="0">
              <a:solidFill>
                <a:schemeClr val="tx1"/>
              </a:solidFill>
              <a:latin typeface="+mj-lt"/>
            </a:endParaRPr>
          </a:p>
          <a:p>
            <a:r>
              <a:rPr lang="de-DE" sz="2000" kern="2000" dirty="0" smtClean="0">
                <a:solidFill>
                  <a:schemeClr val="accent1"/>
                </a:solidFill>
                <a:latin typeface="+mj-lt"/>
              </a:rPr>
              <a:t>CH:  41,24%</a:t>
            </a:r>
            <a:br>
              <a:rPr lang="de-DE" sz="2000" kern="2000" dirty="0" smtClean="0">
                <a:solidFill>
                  <a:schemeClr val="accent1"/>
                </a:solidFill>
                <a:latin typeface="+mj-lt"/>
              </a:rPr>
            </a:br>
            <a:r>
              <a:rPr lang="de-DE" sz="1600" kern="2000" dirty="0" smtClean="0">
                <a:solidFill>
                  <a:schemeClr val="accent1"/>
                </a:solidFill>
                <a:latin typeface="+mj-lt"/>
              </a:rPr>
              <a:t>d</a:t>
            </a:r>
            <a:r>
              <a:rPr lang="de-DE" sz="1600" kern="2000" dirty="0" smtClean="0">
                <a:solidFill>
                  <a:schemeClr val="accent1"/>
                </a:solidFill>
                <a:latin typeface="+mj-lt"/>
                <a:ea typeface="Webdings"/>
                <a:cs typeface="Webdings"/>
                <a:sym typeface="Webdings"/>
              </a:rPr>
              <a:t>es </a:t>
            </a:r>
            <a:r>
              <a:rPr lang="de-DE" sz="1600" kern="2000" dirty="0" err="1" smtClean="0">
                <a:solidFill>
                  <a:schemeClr val="accent1"/>
                </a:solidFill>
                <a:latin typeface="+mj-lt"/>
                <a:ea typeface="Webdings"/>
                <a:cs typeface="Webdings"/>
                <a:sym typeface="Webdings"/>
              </a:rPr>
              <a:t>nuitées</a:t>
            </a:r>
            <a:r>
              <a:rPr lang="de-DE" sz="1600" kern="2000" dirty="0" smtClean="0">
                <a:solidFill>
                  <a:schemeClr val="accent1"/>
                </a:solidFill>
                <a:latin typeface="+mj-lt"/>
                <a:ea typeface="Webdings"/>
                <a:cs typeface="Webdings"/>
                <a:sym typeface="Webdings"/>
              </a:rPr>
              <a:t> </a:t>
            </a:r>
            <a:r>
              <a:rPr lang="de-DE" sz="1600" kern="2000" dirty="0" err="1" smtClean="0">
                <a:solidFill>
                  <a:schemeClr val="accent1"/>
                </a:solidFill>
                <a:latin typeface="+mj-lt"/>
                <a:ea typeface="Webdings"/>
                <a:cs typeface="Webdings"/>
                <a:sym typeface="Webdings"/>
              </a:rPr>
              <a:t>estivales</a:t>
            </a:r>
            <a:endParaRPr lang="de-DE" sz="1600" kern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555776" y="2564904"/>
            <a:ext cx="1296144" cy="32403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934542" y="6597932"/>
            <a:ext cx="32496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AT" sz="800" b="0" dirty="0">
                <a:solidFill>
                  <a:schemeClr val="bg1"/>
                </a:solidFill>
              </a:rPr>
              <a:t>Source : Office </a:t>
            </a:r>
            <a:r>
              <a:rPr lang="de-AT" sz="800" b="0" dirty="0" err="1">
                <a:solidFill>
                  <a:schemeClr val="bg1"/>
                </a:solidFill>
              </a:rPr>
              <a:t>fédéral</a:t>
            </a:r>
            <a:r>
              <a:rPr lang="de-AT" sz="800" b="0" dirty="0">
                <a:solidFill>
                  <a:schemeClr val="bg1"/>
                </a:solidFill>
              </a:rPr>
              <a:t> de la </a:t>
            </a:r>
            <a:r>
              <a:rPr lang="de-AT" sz="800" b="0" dirty="0" err="1">
                <a:solidFill>
                  <a:schemeClr val="bg1"/>
                </a:solidFill>
              </a:rPr>
              <a:t>statistique</a:t>
            </a:r>
            <a:r>
              <a:rPr lang="de-DE" sz="800" b="0" dirty="0">
                <a:solidFill>
                  <a:schemeClr val="bg1"/>
                </a:solidFill>
              </a:rPr>
              <a:t>, Neuchâtel; Statistik Austria</a:t>
            </a:r>
            <a:endParaRPr lang="de-AT" sz="800" b="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2000" dirty="0" smtClean="0">
                <a:solidFill>
                  <a:schemeClr val="accent2"/>
                </a:solidFill>
              </a:rPr>
              <a:t>AUT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48064" y="22048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2000" dirty="0" smtClean="0"/>
              <a:t>CH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6084168" y="2124472"/>
            <a:ext cx="2232248" cy="4404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964608"/>
              </p:ext>
            </p:extLst>
          </p:nvPr>
        </p:nvGraphicFramePr>
        <p:xfrm>
          <a:off x="338805" y="2420888"/>
          <a:ext cx="6969500" cy="368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5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Comparaison des marchés de provenance :</a:t>
            </a:r>
            <a:br>
              <a:rPr lang="fr-CH" noProof="0" dirty="0" smtClean="0"/>
            </a:br>
            <a:r>
              <a:rPr lang="fr-CH" noProof="0" dirty="0" smtClean="0"/>
              <a:t>nuitées estivales 2011 (en %)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32496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AT" sz="800" b="0" dirty="0">
                <a:solidFill>
                  <a:schemeClr val="bg1"/>
                </a:solidFill>
              </a:rPr>
              <a:t>Source : Office </a:t>
            </a:r>
            <a:r>
              <a:rPr lang="de-AT" sz="800" b="0" dirty="0" err="1">
                <a:solidFill>
                  <a:schemeClr val="bg1"/>
                </a:solidFill>
              </a:rPr>
              <a:t>fédéral</a:t>
            </a:r>
            <a:r>
              <a:rPr lang="de-AT" sz="800" b="0" dirty="0">
                <a:solidFill>
                  <a:schemeClr val="bg1"/>
                </a:solidFill>
              </a:rPr>
              <a:t> de la </a:t>
            </a:r>
            <a:r>
              <a:rPr lang="de-AT" sz="800" b="0" dirty="0" err="1">
                <a:solidFill>
                  <a:schemeClr val="bg1"/>
                </a:solidFill>
              </a:rPr>
              <a:t>statistique</a:t>
            </a:r>
            <a:r>
              <a:rPr lang="de-DE" sz="800" b="0" dirty="0">
                <a:solidFill>
                  <a:schemeClr val="bg1"/>
                </a:solidFill>
              </a:rPr>
              <a:t>, Neuchâtel; Statistik Austria</a:t>
            </a:r>
            <a:endParaRPr lang="de-AT" sz="8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12160" y="2204864"/>
            <a:ext cx="30243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2000" dirty="0">
                <a:solidFill>
                  <a:schemeClr val="tx1"/>
                </a:solidFill>
              </a:rPr>
              <a:t>Clientèle nettement plus internationale en Suisse (en été)</a:t>
            </a:r>
          </a:p>
          <a:p>
            <a:endParaRPr lang="de-DE" sz="1600" kern="2000" dirty="0">
              <a:solidFill>
                <a:schemeClr val="tx1"/>
              </a:solidFill>
            </a:endParaRPr>
          </a:p>
          <a:p>
            <a:r>
              <a:rPr lang="de-DE" sz="2000" kern="2000" dirty="0" smtClean="0">
                <a:solidFill>
                  <a:schemeClr val="accent2"/>
                </a:solidFill>
              </a:rPr>
              <a:t>AUT:  30,6% </a:t>
            </a:r>
            <a:r>
              <a:rPr lang="de-DE" sz="1600" kern="2000" dirty="0" smtClean="0">
                <a:solidFill>
                  <a:schemeClr val="accent2"/>
                </a:solidFill>
              </a:rPr>
              <a:t>des </a:t>
            </a:r>
            <a:r>
              <a:rPr lang="de-DE" sz="1600" kern="2000" dirty="0" err="1" smtClean="0">
                <a:solidFill>
                  <a:schemeClr val="accent2"/>
                </a:solidFill>
              </a:rPr>
              <a:t>nuitées</a:t>
            </a:r>
            <a:r>
              <a:rPr lang="de-DE" sz="1600" kern="2000" dirty="0" smtClean="0">
                <a:solidFill>
                  <a:schemeClr val="accent2"/>
                </a:solidFill>
              </a:rPr>
              <a:t> </a:t>
            </a:r>
            <a:br>
              <a:rPr lang="de-DE" sz="1600" kern="2000" dirty="0" smtClean="0">
                <a:solidFill>
                  <a:schemeClr val="accent2"/>
                </a:solidFill>
              </a:rPr>
            </a:br>
            <a:r>
              <a:rPr lang="de-DE" sz="1600" kern="2000" dirty="0" smtClean="0">
                <a:solidFill>
                  <a:schemeClr val="accent2"/>
                </a:solidFill>
              </a:rPr>
              <a:t>             (</a:t>
            </a:r>
            <a:r>
              <a:rPr lang="de-DE" sz="1600" kern="2000" dirty="0" err="1" smtClean="0">
                <a:solidFill>
                  <a:schemeClr val="accent2"/>
                </a:solidFill>
              </a:rPr>
              <a:t>sans</a:t>
            </a:r>
            <a:r>
              <a:rPr lang="de-DE" sz="1600" kern="2000" dirty="0" smtClean="0">
                <a:solidFill>
                  <a:schemeClr val="accent2"/>
                </a:solidFill>
              </a:rPr>
              <a:t> </a:t>
            </a:r>
            <a:r>
              <a:rPr lang="de-DE" sz="1600" kern="2000" dirty="0" err="1" smtClean="0">
                <a:solidFill>
                  <a:schemeClr val="accent2"/>
                </a:solidFill>
              </a:rPr>
              <a:t>Allemagne</a:t>
            </a:r>
            <a:r>
              <a:rPr lang="de-DE" sz="1600" kern="2000" dirty="0" smtClean="0">
                <a:solidFill>
                  <a:schemeClr val="accent2"/>
                </a:solidFill>
              </a:rPr>
              <a:t>)</a:t>
            </a:r>
            <a:br>
              <a:rPr lang="de-DE" sz="1600" kern="2000" dirty="0" smtClean="0">
                <a:solidFill>
                  <a:schemeClr val="accent2"/>
                </a:solidFill>
              </a:rPr>
            </a:br>
            <a:endParaRPr lang="de-DE" sz="1600" kern="2000" dirty="0">
              <a:solidFill>
                <a:schemeClr val="tx1"/>
              </a:solidFill>
            </a:endParaRPr>
          </a:p>
          <a:p>
            <a:r>
              <a:rPr lang="de-DE" sz="2000" kern="2000" dirty="0" smtClean="0">
                <a:solidFill>
                  <a:schemeClr val="accent1"/>
                </a:solidFill>
              </a:rPr>
              <a:t>CH:  42,0% </a:t>
            </a:r>
            <a:r>
              <a:rPr lang="de-DE" sz="1600" kern="2000" dirty="0" smtClean="0">
                <a:solidFill>
                  <a:schemeClr val="accent1"/>
                </a:solidFill>
              </a:rPr>
              <a:t>des </a:t>
            </a:r>
            <a:r>
              <a:rPr lang="de-DE" sz="1600" kern="2000" dirty="0" err="1" smtClean="0">
                <a:solidFill>
                  <a:schemeClr val="accent1"/>
                </a:solidFill>
              </a:rPr>
              <a:t>nuitées</a:t>
            </a:r>
            <a:r>
              <a:rPr lang="de-DE" sz="1600" kern="2000" dirty="0" smtClean="0">
                <a:solidFill>
                  <a:schemeClr val="accent1"/>
                </a:solidFill>
              </a:rPr>
              <a:t> </a:t>
            </a:r>
            <a:br>
              <a:rPr lang="de-DE" sz="1600" kern="2000" dirty="0" smtClean="0">
                <a:solidFill>
                  <a:schemeClr val="accent1"/>
                </a:solidFill>
              </a:rPr>
            </a:br>
            <a:r>
              <a:rPr lang="de-DE" sz="1600" kern="2000" dirty="0" smtClean="0">
                <a:solidFill>
                  <a:schemeClr val="accent1"/>
                </a:solidFill>
              </a:rPr>
              <a:t>          (</a:t>
            </a:r>
            <a:r>
              <a:rPr lang="de-DE" sz="1600" kern="2000" dirty="0" err="1" smtClean="0">
                <a:solidFill>
                  <a:schemeClr val="accent1"/>
                </a:solidFill>
              </a:rPr>
              <a:t>sans</a:t>
            </a:r>
            <a:r>
              <a:rPr lang="de-DE" sz="1600" kern="2000" dirty="0" smtClean="0">
                <a:solidFill>
                  <a:schemeClr val="accent1"/>
                </a:solidFill>
              </a:rPr>
              <a:t> </a:t>
            </a:r>
            <a:r>
              <a:rPr lang="de-DE" sz="1600" kern="2000" dirty="0" err="1" smtClean="0">
                <a:solidFill>
                  <a:schemeClr val="accent1"/>
                </a:solidFill>
              </a:rPr>
              <a:t>Allemagne</a:t>
            </a:r>
            <a:r>
              <a:rPr lang="de-DE" sz="1600" kern="2000" dirty="0" smtClean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8257"/>
              </p:ext>
            </p:extLst>
          </p:nvPr>
        </p:nvGraphicFramePr>
        <p:xfrm>
          <a:off x="755576" y="2132856"/>
          <a:ext cx="6048672" cy="416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7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Méthode adoptée par Kohl &amp; Partner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364088" y="1567245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940152" y="1567245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516216" y="1567245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7092280" y="1567245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7668344" y="1567245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5364088" y="2071301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5940152" y="2071301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516216" y="2071301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7092280" y="2071301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7668344" y="2071301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364088" y="2575357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5940152" y="2575357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6516216" y="2575357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7092280" y="2575357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7668344" y="2575357"/>
            <a:ext cx="504056" cy="432048"/>
          </a:xfrm>
          <a:prstGeom prst="roundRect">
            <a:avLst/>
          </a:prstGeom>
          <a:solidFill>
            <a:srgbClr val="BEBC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" name="Pfeil nach unten 21"/>
          <p:cNvSpPr/>
          <p:nvPr/>
        </p:nvSpPr>
        <p:spPr bwMode="auto">
          <a:xfrm>
            <a:off x="6084168" y="3079414"/>
            <a:ext cx="1317823" cy="576064"/>
          </a:xfrm>
          <a:prstGeom prst="downArrow">
            <a:avLst/>
          </a:prstGeom>
          <a:solidFill>
            <a:srgbClr val="3B1B66"/>
          </a:solidFill>
          <a:ln>
            <a:noFill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5364088" y="3727485"/>
            <a:ext cx="504056" cy="432048"/>
          </a:xfrm>
          <a:prstGeom prst="roundRect">
            <a:avLst/>
          </a:prstGeom>
          <a:solidFill>
            <a:srgbClr val="A9006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5940152" y="3727485"/>
            <a:ext cx="504056" cy="432048"/>
          </a:xfrm>
          <a:prstGeom prst="roundRect">
            <a:avLst/>
          </a:prstGeom>
          <a:solidFill>
            <a:srgbClr val="A9006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6516216" y="3727485"/>
            <a:ext cx="504056" cy="432048"/>
          </a:xfrm>
          <a:prstGeom prst="roundRect">
            <a:avLst/>
          </a:prstGeom>
          <a:solidFill>
            <a:srgbClr val="A9006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7092280" y="3727485"/>
            <a:ext cx="504056" cy="432048"/>
          </a:xfrm>
          <a:prstGeom prst="roundRect">
            <a:avLst/>
          </a:prstGeom>
          <a:solidFill>
            <a:srgbClr val="A9006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7668344" y="3727485"/>
            <a:ext cx="504056" cy="432048"/>
          </a:xfrm>
          <a:prstGeom prst="roundRect">
            <a:avLst/>
          </a:prstGeom>
          <a:solidFill>
            <a:srgbClr val="A9006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" name="Pfeil nach unten 28"/>
          <p:cNvSpPr/>
          <p:nvPr/>
        </p:nvSpPr>
        <p:spPr bwMode="auto">
          <a:xfrm>
            <a:off x="6084168" y="4375557"/>
            <a:ext cx="1317823" cy="576064"/>
          </a:xfrm>
          <a:prstGeom prst="downArrow">
            <a:avLst/>
          </a:prstGeom>
          <a:solidFill>
            <a:srgbClr val="3B1B66"/>
          </a:solidFill>
          <a:ln>
            <a:noFill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5076056" y="487961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kern="2000" dirty="0" err="1">
                <a:solidFill>
                  <a:srgbClr val="970E7D"/>
                </a:solidFill>
              </a:rPr>
              <a:t>f</a:t>
            </a:r>
            <a:r>
              <a:rPr lang="de-DE" sz="2000" kern="2000" dirty="0" err="1" smtClean="0">
                <a:solidFill>
                  <a:srgbClr val="970E7D"/>
                </a:solidFill>
              </a:rPr>
              <a:t>acteurs</a:t>
            </a:r>
            <a:r>
              <a:rPr lang="de-DE" sz="2000" kern="2000" dirty="0" smtClean="0">
                <a:solidFill>
                  <a:srgbClr val="970E7D"/>
                </a:solidFill>
              </a:rPr>
              <a:t> de </a:t>
            </a:r>
            <a:r>
              <a:rPr lang="de-DE" sz="2000" kern="2000" dirty="0" err="1" smtClean="0">
                <a:solidFill>
                  <a:srgbClr val="970E7D"/>
                </a:solidFill>
              </a:rPr>
              <a:t>réussite</a:t>
            </a:r>
            <a:endParaRPr lang="de-DE" sz="2000" kern="2000" dirty="0" smtClean="0">
              <a:solidFill>
                <a:srgbClr val="970E7D"/>
              </a:solidFill>
            </a:endParaRPr>
          </a:p>
        </p:txBody>
      </p:sp>
      <p:sp>
        <p:nvSpPr>
          <p:cNvPr id="31" name="Pfeil nach unten 30"/>
          <p:cNvSpPr/>
          <p:nvPr/>
        </p:nvSpPr>
        <p:spPr bwMode="auto">
          <a:xfrm>
            <a:off x="6084168" y="5350510"/>
            <a:ext cx="1317823" cy="537215"/>
          </a:xfrm>
          <a:prstGeom prst="downArrow">
            <a:avLst/>
          </a:prstGeom>
          <a:solidFill>
            <a:srgbClr val="3B1B66"/>
          </a:solidFill>
          <a:ln>
            <a:noFill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076056" y="584765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kern="2000" dirty="0" err="1" smtClean="0">
                <a:solidFill>
                  <a:schemeClr val="accent2"/>
                </a:solidFill>
              </a:rPr>
              <a:t>recommandations</a:t>
            </a:r>
            <a:endParaRPr lang="de-DE" sz="2400" kern="2000" dirty="0" smtClean="0">
              <a:solidFill>
                <a:schemeClr val="accent2"/>
              </a:solidFill>
            </a:endParaRPr>
          </a:p>
        </p:txBody>
      </p:sp>
      <p:sp>
        <p:nvSpPr>
          <p:cNvPr id="33" name="Inhaltsplatzhalter 2"/>
          <p:cNvSpPr>
            <a:spLocks noGrp="1"/>
          </p:cNvSpPr>
          <p:nvPr>
            <p:ph idx="1"/>
          </p:nvPr>
        </p:nvSpPr>
        <p:spPr>
          <a:xfrm>
            <a:off x="611560" y="1783269"/>
            <a:ext cx="4680520" cy="4392488"/>
          </a:xfrm>
          <a:prstGeom prst="rect">
            <a:avLst/>
          </a:prstGeom>
          <a:noFill/>
        </p:spPr>
        <p:txBody>
          <a:bodyPr/>
          <a:lstStyle>
            <a:lvl1pPr>
              <a:defRPr kern="2000" baseline="0"/>
            </a:lvl1pPr>
            <a:lvl2pPr>
              <a:defRPr kern="2000" baseline="0"/>
            </a:lvl2pPr>
            <a:lvl3pPr>
              <a:defRPr kern="2000" baseline="0"/>
            </a:lvl3pPr>
            <a:lvl4pPr>
              <a:defRPr kern="2000" baseline="0"/>
            </a:lvl4pPr>
            <a:lvl5pPr>
              <a:defRPr kern="2000" baseline="0"/>
            </a:lvl5pPr>
          </a:lstStyle>
          <a:p>
            <a:pPr lvl="0"/>
            <a:r>
              <a:rPr lang="fr-CH" noProof="0" dirty="0" smtClean="0"/>
              <a:t>Evaluation de 15 exemples de bonnes pratiques</a:t>
            </a:r>
            <a:br>
              <a:rPr lang="fr-CH" noProof="0" dirty="0" smtClean="0"/>
            </a:br>
            <a:r>
              <a:rPr lang="fr-CH" noProof="0" dirty="0" smtClean="0"/>
              <a:t/>
            </a:r>
            <a:br>
              <a:rPr lang="fr-CH" noProof="0" dirty="0" smtClean="0"/>
            </a:br>
            <a:r>
              <a:rPr lang="fr-CH" noProof="0" dirty="0" smtClean="0"/>
              <a:t/>
            </a:r>
            <a:br>
              <a:rPr lang="fr-CH" noProof="0" dirty="0" smtClean="0"/>
            </a:br>
            <a:endParaRPr lang="fr-CH" noProof="0" dirty="0" smtClean="0"/>
          </a:p>
          <a:p>
            <a:pPr marL="0" lvl="0" indent="0">
              <a:buNone/>
            </a:pPr>
            <a:endParaRPr lang="fr-CH" noProof="0" dirty="0" smtClean="0"/>
          </a:p>
          <a:p>
            <a:pPr lvl="0"/>
            <a:r>
              <a:rPr lang="fr-CH" noProof="0" dirty="0" smtClean="0">
                <a:latin typeface="Arial" charset="0"/>
              </a:rPr>
              <a:t>5 exemples de bonnes pratiques choisis </a:t>
            </a:r>
            <a:br>
              <a:rPr lang="fr-CH" noProof="0" dirty="0" smtClean="0">
                <a:latin typeface="Arial" charset="0"/>
              </a:rPr>
            </a:br>
            <a:r>
              <a:rPr lang="fr-CH" noProof="0" dirty="0" smtClean="0">
                <a:latin typeface="Arial" charset="0"/>
              </a:rPr>
              <a:t>  </a:t>
            </a:r>
          </a:p>
          <a:p>
            <a:pPr lvl="0"/>
            <a:r>
              <a:rPr lang="fr-CH" noProof="0" dirty="0" smtClean="0">
                <a:latin typeface="Arial" charset="0"/>
              </a:rPr>
              <a:t>Analyse des facteurs de réussite</a:t>
            </a:r>
            <a:br>
              <a:rPr lang="fr-CH" noProof="0" dirty="0" smtClean="0">
                <a:latin typeface="Arial" charset="0"/>
              </a:rPr>
            </a:br>
            <a:r>
              <a:rPr lang="fr-CH" noProof="0" dirty="0" smtClean="0">
                <a:latin typeface="Arial" charset="0"/>
              </a:rPr>
              <a:t>Application à la Suisse (AFOM)</a:t>
            </a:r>
            <a:br>
              <a:rPr lang="fr-CH" noProof="0" dirty="0" smtClean="0">
                <a:latin typeface="Arial" charset="0"/>
              </a:rPr>
            </a:br>
            <a:endParaRPr lang="fr-CH" noProof="0" dirty="0" smtClean="0">
              <a:latin typeface="Arial" charset="0"/>
            </a:endParaRPr>
          </a:p>
          <a:p>
            <a:pPr lvl="0"/>
            <a:r>
              <a:rPr lang="fr-CH" noProof="0" dirty="0" smtClean="0">
                <a:latin typeface="Arial" charset="0"/>
              </a:rPr>
              <a:t>Recommandations pour le tourisme estival en Suisse</a:t>
            </a:r>
          </a:p>
          <a:p>
            <a:pPr lvl="1"/>
            <a:endParaRPr lang="fr-CH" noProof="0" dirty="0" smtClean="0">
              <a:latin typeface="Arial" charset="0"/>
            </a:endParaRPr>
          </a:p>
          <a:p>
            <a:pPr lvl="1"/>
            <a:endParaRPr lang="fr-CH" noProof="0" dirty="0"/>
          </a:p>
        </p:txBody>
      </p:sp>
      <p:sp>
        <p:nvSpPr>
          <p:cNvPr id="35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1855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>
                <a:solidFill>
                  <a:schemeClr val="bg1"/>
                </a:solidFill>
              </a:rPr>
              <a:t>Kohl </a:t>
            </a:r>
            <a:r>
              <a:rPr lang="de-DE" sz="800" b="0" dirty="0" smtClean="0">
                <a:solidFill>
                  <a:schemeClr val="bg1"/>
                </a:solidFill>
              </a:rPr>
              <a:t>&amp; Partner Tourismusberatung</a:t>
            </a:r>
            <a:endParaRPr lang="de-AT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4632" cy="473075"/>
          </a:xfrm>
        </p:spPr>
        <p:txBody>
          <a:bodyPr/>
          <a:lstStyle/>
          <a:p>
            <a:r>
              <a:rPr lang="fr-CH" noProof="0" dirty="0" smtClean="0"/>
              <a:t>5 exemples de bonnes pratiques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6" name="Textfeld 7"/>
          <p:cNvSpPr txBox="1">
            <a:spLocks noChangeArrowheads="1"/>
          </p:cNvSpPr>
          <p:nvPr/>
        </p:nvSpPr>
        <p:spPr bwMode="auto">
          <a:xfrm>
            <a:off x="934542" y="6597476"/>
            <a:ext cx="1855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©</a:t>
            </a:r>
            <a:r>
              <a:rPr lang="de-AT" sz="800" b="0" dirty="0">
                <a:solidFill>
                  <a:schemeClr val="bg1"/>
                </a:solidFill>
              </a:rPr>
              <a:t> </a:t>
            </a:r>
            <a:r>
              <a:rPr lang="de-DE" sz="800" b="0" dirty="0">
                <a:solidFill>
                  <a:schemeClr val="bg1"/>
                </a:solidFill>
              </a:rPr>
              <a:t>Kohl </a:t>
            </a:r>
            <a:r>
              <a:rPr lang="de-DE" sz="800" b="0" dirty="0" smtClean="0">
                <a:solidFill>
                  <a:schemeClr val="bg1"/>
                </a:solidFill>
              </a:rPr>
              <a:t>&amp; Partner Tourismusberatung</a:t>
            </a:r>
            <a:endParaRPr lang="de-AT" sz="800" b="0" dirty="0">
              <a:solidFill>
                <a:schemeClr val="bg1"/>
              </a:solidFill>
            </a:endParaRPr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827584" y="2273300"/>
            <a:ext cx="7743825" cy="3603625"/>
            <a:chOff x="497" y="1432"/>
            <a:chExt cx="4878" cy="2270"/>
          </a:xfrm>
        </p:grpSpPr>
        <p:grpSp>
          <p:nvGrpSpPr>
            <p:cNvPr id="41" name="Group 5"/>
            <p:cNvGrpSpPr>
              <a:grpSpLocks/>
            </p:cNvGrpSpPr>
            <p:nvPr/>
          </p:nvGrpSpPr>
          <p:grpSpPr bwMode="auto">
            <a:xfrm>
              <a:off x="3576" y="1480"/>
              <a:ext cx="182" cy="2177"/>
              <a:chOff x="3016" y="1480"/>
              <a:chExt cx="182" cy="2177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>
                <a:off x="3016" y="1480"/>
                <a:ext cx="0" cy="2177"/>
              </a:xfrm>
              <a:prstGeom prst="line">
                <a:avLst/>
              </a:prstGeom>
              <a:noFill/>
              <a:ln w="9525">
                <a:solidFill>
                  <a:srgbClr val="3B1B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>
                <a:off x="3016" y="2523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3B1B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3833" y="1480"/>
              <a:ext cx="1542" cy="2222"/>
            </a:xfrm>
            <a:prstGeom prst="roundRect">
              <a:avLst/>
            </a:prstGeom>
            <a:solidFill>
              <a:srgbClr val="E300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en-US" sz="1800" b="0" dirty="0" err="1" smtClean="0">
                  <a:solidFill>
                    <a:schemeClr val="bg1"/>
                  </a:solidFill>
                </a:rPr>
                <a:t>évaluation</a:t>
              </a:r>
              <a:endParaRPr lang="en-US" sz="1800" b="0" dirty="0" smtClean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sz="1800" b="0" dirty="0" smtClean="0">
                  <a:solidFill>
                    <a:schemeClr val="bg1"/>
                  </a:solidFill>
                </a:rPr>
                <a:t>et</a:t>
              </a:r>
            </a:p>
            <a:p>
              <a:pPr algn="ctr" eaLnBrk="1" hangingPunct="1"/>
              <a:r>
                <a:rPr lang="en-US" sz="1800" b="0" dirty="0" smtClean="0">
                  <a:solidFill>
                    <a:schemeClr val="bg1"/>
                  </a:solidFill>
                </a:rPr>
                <a:t>conclusions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500" y="1869"/>
              <a:ext cx="2947" cy="0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500" y="2747"/>
              <a:ext cx="2947" cy="0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500" y="2285"/>
              <a:ext cx="2947" cy="0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500" y="3192"/>
              <a:ext cx="2947" cy="0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497" y="1485"/>
              <a:ext cx="0" cy="385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505" y="3646"/>
              <a:ext cx="2947" cy="0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500" y="1893"/>
              <a:ext cx="0" cy="385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500" y="2354"/>
              <a:ext cx="0" cy="385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500" y="2807"/>
              <a:ext cx="0" cy="385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97" y="3261"/>
              <a:ext cx="0" cy="385"/>
            </a:xfrm>
            <a:prstGeom prst="line">
              <a:avLst/>
            </a:prstGeom>
            <a:noFill/>
            <a:ln w="9525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53" name="Group 19"/>
            <p:cNvGrpSpPr>
              <a:grpSpLocks/>
            </p:cNvGrpSpPr>
            <p:nvPr/>
          </p:nvGrpSpPr>
          <p:grpSpPr bwMode="auto">
            <a:xfrm>
              <a:off x="575" y="1469"/>
              <a:ext cx="322" cy="2115"/>
              <a:chOff x="575" y="1480"/>
              <a:chExt cx="322" cy="2115"/>
            </a:xfrm>
          </p:grpSpPr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580" y="1480"/>
                <a:ext cx="317" cy="317"/>
              </a:xfrm>
              <a:prstGeom prst="roundRect">
                <a:avLst/>
              </a:prstGeom>
              <a:solidFill>
                <a:srgbClr val="3B1B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575" y="1934"/>
                <a:ext cx="317" cy="317"/>
              </a:xfrm>
              <a:prstGeom prst="roundRect">
                <a:avLst/>
              </a:prstGeom>
              <a:solidFill>
                <a:srgbClr val="3B1B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575" y="3278"/>
                <a:ext cx="317" cy="317"/>
              </a:xfrm>
              <a:prstGeom prst="roundRect">
                <a:avLst/>
              </a:prstGeom>
              <a:solidFill>
                <a:srgbClr val="3B1B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575" y="2832"/>
                <a:ext cx="317" cy="317"/>
              </a:xfrm>
              <a:prstGeom prst="roundRect">
                <a:avLst/>
              </a:prstGeom>
              <a:solidFill>
                <a:srgbClr val="3B1B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575" y="2387"/>
                <a:ext cx="317" cy="317"/>
              </a:xfrm>
              <a:prstGeom prst="roundRect">
                <a:avLst/>
              </a:prstGeom>
              <a:solidFill>
                <a:srgbClr val="3B1B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628" y="1514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0">
                  <a:solidFill>
                    <a:schemeClr val="bg1"/>
                  </a:solidFill>
                </a:rPr>
                <a:t>1</a:t>
              </a:r>
              <a:endParaRPr lang="de-AT" sz="1800" b="0">
                <a:solidFill>
                  <a:schemeClr val="bg1"/>
                </a:solidFill>
              </a:endParaRP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635" y="1968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0">
                  <a:solidFill>
                    <a:schemeClr val="bg1"/>
                  </a:solidFill>
                </a:rPr>
                <a:t>2</a:t>
              </a:r>
              <a:endParaRPr lang="de-AT" sz="1800" b="0">
                <a:solidFill>
                  <a:schemeClr val="bg1"/>
                </a:solidFill>
              </a:endParaRP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628" y="2404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0">
                  <a:solidFill>
                    <a:schemeClr val="bg1"/>
                  </a:solidFill>
                </a:rPr>
                <a:t>3</a:t>
              </a:r>
              <a:endParaRPr lang="de-AT" sz="1800" b="0">
                <a:solidFill>
                  <a:schemeClr val="bg1"/>
                </a:solidFill>
              </a:endParaRP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636" y="2855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0">
                  <a:solidFill>
                    <a:schemeClr val="bg1"/>
                  </a:solidFill>
                </a:rPr>
                <a:t>4</a:t>
              </a:r>
              <a:endParaRPr lang="de-AT" sz="1800" b="0">
                <a:solidFill>
                  <a:schemeClr val="bg1"/>
                </a:solidFill>
              </a:endParaRP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620" y="3314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3B1B66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0">
                  <a:solidFill>
                    <a:schemeClr val="bg1"/>
                  </a:solidFill>
                </a:rPr>
                <a:t>5</a:t>
              </a:r>
              <a:endParaRPr lang="de-AT" sz="1800" b="0">
                <a:solidFill>
                  <a:schemeClr val="bg1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916" y="1432"/>
              <a:ext cx="25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800" b="0" dirty="0" err="1" smtClean="0">
                  <a:solidFill>
                    <a:schemeClr val="tx1"/>
                  </a:solidFill>
                </a:rPr>
                <a:t>Serfaus-Fiss-Ladis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914" y="1888"/>
              <a:ext cx="25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800" b="0" dirty="0" err="1" smtClean="0">
                  <a:solidFill>
                    <a:schemeClr val="tx1"/>
                  </a:solidFill>
                </a:rPr>
                <a:t>Leogang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914" y="2336"/>
              <a:ext cx="25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800" b="0" dirty="0" smtClean="0">
                  <a:solidFill>
                    <a:schemeClr val="tx1"/>
                  </a:solidFill>
                </a:rPr>
                <a:t>Lech am Arlberg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914" y="2784"/>
              <a:ext cx="25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800" b="0" dirty="0" err="1" smtClean="0">
                  <a:solidFill>
                    <a:schemeClr val="tx1"/>
                  </a:solidFill>
                </a:rPr>
                <a:t>Naturns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916" y="3233"/>
              <a:ext cx="25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800" b="0" dirty="0" err="1" smtClean="0">
                  <a:solidFill>
                    <a:schemeClr val="tx1"/>
                  </a:solidFill>
                </a:rPr>
                <a:t>Région</a:t>
              </a:r>
              <a:r>
                <a:rPr lang="en-US" sz="1800" b="0" dirty="0" smtClean="0">
                  <a:solidFill>
                    <a:schemeClr val="tx1"/>
                  </a:solidFill>
                </a:rPr>
                <a:t> du </a:t>
              </a:r>
              <a:r>
                <a:rPr lang="en-US" sz="1800" b="0" dirty="0" err="1" smtClean="0">
                  <a:solidFill>
                    <a:schemeClr val="tx1"/>
                  </a:solidFill>
                </a:rPr>
                <a:t>Millstättersee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5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 smtClean="0"/>
              <a:t>Serfaus-Fiss-Ladis</a:t>
            </a:r>
            <a:r>
              <a:rPr lang="fr-CH" noProof="0" dirty="0" smtClean="0"/>
              <a:t/>
            </a:r>
            <a:br>
              <a:rPr lang="fr-CH" noProof="0" dirty="0" smtClean="0"/>
            </a:br>
            <a:r>
              <a:rPr lang="fr-CH" sz="1600" b="0" noProof="0" dirty="0" smtClean="0">
                <a:solidFill>
                  <a:schemeClr val="tx1"/>
                </a:solidFill>
              </a:rPr>
              <a:t>Tyrol, AUT</a:t>
            </a:r>
            <a:endParaRPr lang="fr-CH" sz="16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346827" y="1628799"/>
            <a:ext cx="4897445" cy="2627313"/>
            <a:chOff x="2199" y="-1026"/>
            <a:chExt cx="3085" cy="165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99" y="-1026"/>
              <a:ext cx="1452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 smtClean="0">
                  <a:solidFill>
                    <a:schemeClr val="tx1"/>
                  </a:solidFill>
                </a:rPr>
                <a:t>Point fort: </a:t>
              </a:r>
              <a:br>
                <a:rPr lang="en-US" sz="1800" dirty="0" smtClean="0">
                  <a:solidFill>
                    <a:schemeClr val="tx1"/>
                  </a:solidFill>
                </a:rPr>
              </a:br>
              <a:r>
                <a:rPr lang="en-US" sz="1800" dirty="0" smtClean="0">
                  <a:solidFill>
                    <a:schemeClr val="tx1"/>
                  </a:solidFill>
                </a:rPr>
                <a:t>les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familles</a:t>
              </a:r>
              <a:endParaRPr lang="en-US" sz="1600" b="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400" b="0" dirty="0" err="1" smtClean="0">
                  <a:solidFill>
                    <a:schemeClr val="tx1"/>
                  </a:solidFill>
                </a:rPr>
                <a:t>Super.Sommer.Card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</a:t>
              </a:r>
              <a:endParaRPr lang="en-US" sz="1400" b="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400" b="0" dirty="0" smtClean="0">
                  <a:solidFill>
                    <a:schemeClr val="tx1"/>
                  </a:solidFill>
                </a:rPr>
                <a:t>fun-park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estival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</a:t>
              </a:r>
              <a:endParaRPr lang="en-US" sz="1400" b="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400" b="0" dirty="0" smtClean="0">
                  <a:solidFill>
                    <a:schemeClr val="tx1"/>
                  </a:solidFill>
                </a:rPr>
                <a:t>stations avec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jeux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et animations, fête nocturne en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montagne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parc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aquatique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haute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voltige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sur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télésiètge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…</a:t>
              </a:r>
              <a:endParaRPr lang="en-US" sz="1400" b="0" dirty="0">
                <a:solidFill>
                  <a:schemeClr val="tx1"/>
                </a:solidFill>
              </a:endParaRPr>
            </a:p>
            <a:p>
              <a:pPr eaLnBrk="1" hangingPunct="1"/>
              <a:endParaRPr 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87" y="-1026"/>
              <a:ext cx="1497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 err="1" smtClean="0">
                  <a:solidFill>
                    <a:schemeClr val="tx1"/>
                  </a:solidFill>
                </a:rPr>
                <a:t>Facteurs</a:t>
              </a:r>
              <a:r>
                <a:rPr lang="en-US" sz="1800" dirty="0" smtClean="0">
                  <a:solidFill>
                    <a:schemeClr val="tx1"/>
                  </a:solidFill>
                </a:rPr>
                <a:t> de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réussite</a:t>
              </a:r>
              <a:endParaRPr lang="en-US" sz="1800" dirty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 err="1" smtClean="0">
                  <a:solidFill>
                    <a:schemeClr val="tx1"/>
                  </a:solidFill>
                </a:rPr>
                <a:t>Positionnement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adapté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en permanence</a:t>
              </a: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 err="1" smtClean="0">
                  <a:solidFill>
                    <a:schemeClr val="tx1"/>
                  </a:solidFill>
                </a:rPr>
                <a:t>Rôle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moteur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des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remontées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mécaniques</a:t>
              </a:r>
              <a:endParaRPr lang="en-US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>
                  <a:solidFill>
                    <a:schemeClr val="tx1"/>
                  </a:solidFill>
                </a:rPr>
                <a:t>Management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professionnel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de la destination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787" y="-1026"/>
              <a:ext cx="0" cy="363"/>
            </a:xfrm>
            <a:prstGeom prst="line">
              <a:avLst/>
            </a:prstGeom>
            <a:noFill/>
            <a:ln w="63500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99" y="289"/>
              <a:ext cx="0" cy="340"/>
            </a:xfrm>
            <a:prstGeom prst="line">
              <a:avLst/>
            </a:prstGeom>
            <a:noFill/>
            <a:ln w="63500">
              <a:solidFill>
                <a:srgbClr val="E3007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199" y="-1026"/>
              <a:ext cx="0" cy="340"/>
            </a:xfrm>
            <a:prstGeom prst="line">
              <a:avLst/>
            </a:prstGeom>
            <a:noFill/>
            <a:ln w="63500">
              <a:solidFill>
                <a:srgbClr val="DFD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940152" y="3789040"/>
            <a:ext cx="2303463" cy="2520875"/>
          </a:xfrm>
          <a:prstGeom prst="rect">
            <a:avLst/>
          </a:prstGeom>
          <a:solidFill>
            <a:srgbClr val="E300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800" dirty="0" err="1" smtClean="0">
                <a:solidFill>
                  <a:schemeClr val="bg1"/>
                </a:solidFill>
              </a:rPr>
              <a:t>Résultat</a:t>
            </a:r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600" b="0" dirty="0" err="1" smtClean="0">
                <a:solidFill>
                  <a:schemeClr val="bg1"/>
                </a:solidFill>
              </a:rPr>
              <a:t>Un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modèle</a:t>
            </a:r>
            <a:r>
              <a:rPr lang="de-AT" sz="1600" b="0" dirty="0" smtClean="0">
                <a:solidFill>
                  <a:schemeClr val="bg1"/>
                </a:solidFill>
              </a:rPr>
              <a:t> de </a:t>
            </a:r>
            <a:r>
              <a:rPr lang="de-AT" sz="1600" b="0" dirty="0" err="1" smtClean="0">
                <a:solidFill>
                  <a:schemeClr val="bg1"/>
                </a:solidFill>
              </a:rPr>
              <a:t>destination</a:t>
            </a:r>
            <a:r>
              <a:rPr lang="de-AT" sz="1600" b="0" dirty="0" smtClean="0">
                <a:solidFill>
                  <a:schemeClr val="bg1"/>
                </a:solidFill>
              </a:rPr>
              <a:t> familiale </a:t>
            </a:r>
            <a:r>
              <a:rPr lang="de-AT" sz="1600" b="0" dirty="0" err="1" smtClean="0">
                <a:solidFill>
                  <a:schemeClr val="bg1"/>
                </a:solidFill>
              </a:rPr>
              <a:t>pour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tout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l‘espace</a:t>
            </a:r>
            <a:r>
              <a:rPr lang="de-AT" sz="1600" b="0" dirty="0" smtClean="0">
                <a:solidFill>
                  <a:schemeClr val="bg1"/>
                </a:solidFill>
              </a:rPr>
              <a:t> alpin</a:t>
            </a:r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47864" y="3717255"/>
            <a:ext cx="19446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Evolution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400" b="0" dirty="0" smtClean="0">
                <a:solidFill>
                  <a:schemeClr val="tx1"/>
                </a:solidFill>
              </a:rPr>
              <a:t>des </a:t>
            </a:r>
            <a:r>
              <a:rPr lang="en-US" sz="1400" b="0" dirty="0" err="1" smtClean="0">
                <a:solidFill>
                  <a:schemeClr val="tx1"/>
                </a:solidFill>
              </a:rPr>
              <a:t>nuitées</a:t>
            </a:r>
            <a:r>
              <a:rPr lang="en-US" sz="1400" b="0" dirty="0" smtClean="0">
                <a:solidFill>
                  <a:schemeClr val="tx1"/>
                </a:solidFill>
              </a:rPr>
              <a:t> en </a:t>
            </a:r>
            <a:r>
              <a:rPr lang="en-US" sz="1400" b="0" dirty="0" err="1" smtClean="0">
                <a:solidFill>
                  <a:schemeClr val="tx1"/>
                </a:solidFill>
              </a:rPr>
              <a:t>été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934542" y="6525344"/>
            <a:ext cx="22092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 smtClean="0">
                <a:solidFill>
                  <a:schemeClr val="bg1"/>
                </a:solidFill>
              </a:rPr>
              <a:t>Source: www.serfaus</a:t>
            </a:r>
            <a:r>
              <a:rPr lang="de-DE" sz="800" b="0" dirty="0">
                <a:solidFill>
                  <a:schemeClr val="bg1"/>
                </a:solidFill>
              </a:rPr>
              <a:t>-fiss-</a:t>
            </a:r>
            <a:r>
              <a:rPr lang="de-DE" sz="800" b="0" dirty="0" smtClean="0">
                <a:solidFill>
                  <a:schemeClr val="bg1"/>
                </a:solidFill>
              </a:rPr>
              <a:t>ladis.at, Wikipedia</a:t>
            </a:r>
          </a:p>
          <a:p>
            <a:r>
              <a:rPr lang="de-DE" sz="800" b="0" dirty="0" smtClean="0">
                <a:solidFill>
                  <a:schemeClr val="bg1"/>
                </a:solidFill>
              </a:rPr>
              <a:t>* </a:t>
            </a:r>
            <a:r>
              <a:rPr lang="de-DE" sz="800" b="0" dirty="0" err="1" smtClean="0">
                <a:solidFill>
                  <a:schemeClr val="bg1"/>
                </a:solidFill>
              </a:rPr>
              <a:t>augmentation</a:t>
            </a:r>
            <a:r>
              <a:rPr lang="de-DE" sz="800" b="0" dirty="0" smtClean="0">
                <a:solidFill>
                  <a:schemeClr val="bg1"/>
                </a:solidFill>
              </a:rPr>
              <a:t> du </a:t>
            </a:r>
            <a:r>
              <a:rPr lang="de-DE" sz="800" b="0" dirty="0" err="1" smtClean="0">
                <a:solidFill>
                  <a:schemeClr val="bg1"/>
                </a:solidFill>
              </a:rPr>
              <a:t>nombre</a:t>
            </a:r>
            <a:r>
              <a:rPr lang="de-DE" sz="800" b="0" dirty="0" smtClean="0">
                <a:solidFill>
                  <a:schemeClr val="bg1"/>
                </a:solidFill>
              </a:rPr>
              <a:t> de </a:t>
            </a:r>
            <a:r>
              <a:rPr lang="de-DE" sz="800" b="0" dirty="0" err="1" smtClean="0">
                <a:solidFill>
                  <a:schemeClr val="bg1"/>
                </a:solidFill>
              </a:rPr>
              <a:t>nuitées</a:t>
            </a:r>
            <a:endParaRPr lang="de-AT" sz="800" b="0" dirty="0">
              <a:solidFill>
                <a:schemeClr val="bg1"/>
              </a:solidFill>
            </a:endParaRPr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748339"/>
              </p:ext>
            </p:extLst>
          </p:nvPr>
        </p:nvGraphicFramePr>
        <p:xfrm>
          <a:off x="3347864" y="4437112"/>
          <a:ext cx="2213992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 25"/>
          <p:cNvSpPr/>
          <p:nvPr/>
        </p:nvSpPr>
        <p:spPr bwMode="auto">
          <a:xfrm>
            <a:off x="6227391" y="5157192"/>
            <a:ext cx="1728192" cy="1017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500" b="1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+53%</a:t>
            </a:r>
            <a:r>
              <a:rPr kumimoji="0" lang="de-DE" sz="2500" b="0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/>
              <a:t>e</a:t>
            </a:r>
            <a:r>
              <a:rPr lang="de-DE" sz="1600" b="0" dirty="0" smtClean="0"/>
              <a:t>n 7 ans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</a:endParaRPr>
          </a:p>
        </p:txBody>
      </p:sp>
      <p:pic>
        <p:nvPicPr>
          <p:cNvPr id="28" name="Bild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88" y="1700808"/>
            <a:ext cx="1293540" cy="703918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645023"/>
            <a:ext cx="1800199" cy="270106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2497397"/>
            <a:ext cx="1800200" cy="100361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31" name="Oval 30"/>
          <p:cNvSpPr/>
          <p:nvPr/>
        </p:nvSpPr>
        <p:spPr bwMode="auto">
          <a:xfrm>
            <a:off x="1043608" y="3212976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01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noProof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20688" y="0"/>
            <a:ext cx="11834099" cy="6525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934542" y="6618838"/>
            <a:ext cx="1705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 smtClean="0">
                <a:solidFill>
                  <a:schemeClr val="bg1"/>
                </a:solidFill>
              </a:rPr>
              <a:t>Source: www.serfaus</a:t>
            </a:r>
            <a:r>
              <a:rPr lang="de-DE" sz="800" b="0" dirty="0">
                <a:solidFill>
                  <a:schemeClr val="bg1"/>
                </a:solidFill>
              </a:rPr>
              <a:t>-fiss-</a:t>
            </a:r>
            <a:r>
              <a:rPr lang="de-DE" sz="800" b="0" dirty="0" smtClean="0">
                <a:solidFill>
                  <a:schemeClr val="bg1"/>
                </a:solidFill>
              </a:rPr>
              <a:t>ladis.at</a:t>
            </a:r>
          </a:p>
          <a:p>
            <a:endParaRPr lang="de-AT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 smtClean="0"/>
              <a:t>Leogang</a:t>
            </a:r>
            <a:r>
              <a:rPr lang="fr-CH" noProof="0" dirty="0" smtClean="0"/>
              <a:t/>
            </a:r>
            <a:br>
              <a:rPr lang="fr-CH" noProof="0" dirty="0" smtClean="0"/>
            </a:br>
            <a:r>
              <a:rPr lang="fr-CH" sz="1600" b="0" noProof="0" dirty="0" smtClean="0">
                <a:solidFill>
                  <a:schemeClr val="tx1"/>
                </a:solidFill>
              </a:rPr>
              <a:t>Salzbourg, AUT</a:t>
            </a:r>
            <a:endParaRPr lang="fr-CH" sz="16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2D56B-C3E6-4111-B321-33251B7EB6E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346827" y="1628799"/>
            <a:ext cx="5186371" cy="2627313"/>
            <a:chOff x="2199" y="-1026"/>
            <a:chExt cx="3267" cy="165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99" y="-1026"/>
              <a:ext cx="1361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1800" dirty="0">
                  <a:solidFill>
                    <a:schemeClr val="tx1"/>
                  </a:solidFill>
                </a:rPr>
                <a:t>Point fort:</a:t>
              </a:r>
              <a:r>
                <a:rPr lang="en-US" sz="1800" dirty="0" smtClean="0">
                  <a:solidFill>
                    <a:schemeClr val="tx1"/>
                  </a:solidFill>
                </a:rPr>
                <a:t/>
              </a:r>
              <a:br>
                <a:rPr lang="en-US" sz="1800" dirty="0" smtClean="0">
                  <a:solidFill>
                    <a:schemeClr val="tx1"/>
                  </a:solidFill>
                </a:rPr>
              </a:br>
              <a:r>
                <a:rPr lang="en-US" sz="1800" dirty="0" smtClean="0">
                  <a:solidFill>
                    <a:schemeClr val="tx1"/>
                  </a:solidFill>
                </a:rPr>
                <a:t>le VTT</a:t>
              </a:r>
              <a:endParaRPr lang="en-US" sz="1600" b="0" dirty="0" smtClean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sz="1400" b="0" dirty="0" err="1" smtClean="0">
                  <a:solidFill>
                    <a:schemeClr val="tx1"/>
                  </a:solidFill>
                </a:rPr>
                <a:t>Bikepark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Leogang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carte VTT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numérique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hôtel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pour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vététistes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, manifestations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tournant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autour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du VTT,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épreuve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de Coupe du monde de VTT…</a:t>
              </a:r>
              <a:endParaRPr lang="en-US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87" y="-1026"/>
              <a:ext cx="1679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de-AT" sz="1800" dirty="0" err="1" smtClean="0">
                  <a:solidFill>
                    <a:schemeClr val="tx1"/>
                  </a:solidFill>
                </a:rPr>
                <a:t>Facteurs</a:t>
              </a:r>
              <a:r>
                <a:rPr lang="de-AT" sz="1800" dirty="0" smtClean="0">
                  <a:solidFill>
                    <a:schemeClr val="tx1"/>
                  </a:solidFill>
                </a:rPr>
                <a:t> de </a:t>
              </a:r>
              <a:r>
                <a:rPr lang="de-AT" sz="1800" dirty="0" err="1" smtClean="0">
                  <a:solidFill>
                    <a:schemeClr val="tx1"/>
                  </a:solidFill>
                </a:rPr>
                <a:t>réussite</a:t>
              </a:r>
              <a:endParaRPr lang="de-AT" sz="180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err="1" smtClean="0">
                  <a:solidFill>
                    <a:schemeClr val="tx1"/>
                  </a:solidFill>
                </a:rPr>
                <a:t>Diversité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des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packages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touristiques</a:t>
              </a:r>
              <a:endParaRPr lang="de-AT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de-AT" sz="1400" b="0" dirty="0" err="1" smtClean="0">
                  <a:solidFill>
                    <a:schemeClr val="tx1"/>
                  </a:solidFill>
                </a:rPr>
                <a:t>Spécialisation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dans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le VTT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constamment</a:t>
              </a:r>
              <a:r>
                <a:rPr lang="de-AT" sz="1400" b="0" dirty="0" smtClean="0">
                  <a:solidFill>
                    <a:schemeClr val="tx1"/>
                  </a:solidFill>
                </a:rPr>
                <a:t> </a:t>
              </a:r>
              <a:r>
                <a:rPr lang="de-AT" sz="1400" b="0" dirty="0" err="1" smtClean="0">
                  <a:solidFill>
                    <a:schemeClr val="tx1"/>
                  </a:solidFill>
                </a:rPr>
                <a:t>valorisée</a:t>
              </a:r>
              <a:endParaRPr lang="de-AT" sz="1400" b="0" dirty="0" smtClean="0">
                <a:solidFill>
                  <a:schemeClr val="tx1"/>
                </a:solidFill>
              </a:endParaRPr>
            </a:p>
            <a:p>
              <a:pPr marL="285750" indent="-285750" eaLnBrk="1" hangingPunct="1">
                <a:buFont typeface="Arial"/>
                <a:buChar char="•"/>
              </a:pPr>
              <a:r>
                <a:rPr lang="en-US" sz="1400" b="0" dirty="0" err="1" smtClean="0">
                  <a:solidFill>
                    <a:schemeClr val="tx1"/>
                  </a:solidFill>
                </a:rPr>
                <a:t>Développement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des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produits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en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conséquence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(infrastructures et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hébergement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 eaLnBrk="1" hangingPunct="1">
                <a:buFont typeface="Arial"/>
                <a:buChar char="•"/>
              </a:pPr>
              <a:endParaRPr lang="de-AT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787" y="-1026"/>
              <a:ext cx="0" cy="363"/>
            </a:xfrm>
            <a:prstGeom prst="line">
              <a:avLst/>
            </a:prstGeom>
            <a:noFill/>
            <a:ln w="63500">
              <a:solidFill>
                <a:srgbClr val="3B1B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99" y="289"/>
              <a:ext cx="0" cy="340"/>
            </a:xfrm>
            <a:prstGeom prst="line">
              <a:avLst/>
            </a:prstGeom>
            <a:noFill/>
            <a:ln w="63500">
              <a:solidFill>
                <a:srgbClr val="E3007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199" y="-1026"/>
              <a:ext cx="0" cy="340"/>
            </a:xfrm>
            <a:prstGeom prst="line">
              <a:avLst/>
            </a:prstGeom>
            <a:noFill/>
            <a:ln w="63500">
              <a:solidFill>
                <a:srgbClr val="DFD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347864" y="3717255"/>
            <a:ext cx="19446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Evolution</a:t>
            </a:r>
          </a:p>
          <a:p>
            <a:pPr eaLnBrk="1" hangingPunct="1"/>
            <a:r>
              <a:rPr lang="en-US" sz="1400" b="0" dirty="0">
                <a:solidFill>
                  <a:schemeClr val="tx1"/>
                </a:solidFill>
              </a:rPr>
              <a:t>des </a:t>
            </a:r>
            <a:r>
              <a:rPr lang="en-US" sz="1400" b="0" dirty="0" err="1">
                <a:solidFill>
                  <a:schemeClr val="tx1"/>
                </a:solidFill>
              </a:rPr>
              <a:t>nuitées</a:t>
            </a:r>
            <a:r>
              <a:rPr lang="en-US" sz="1400" b="0" dirty="0">
                <a:solidFill>
                  <a:schemeClr val="tx1"/>
                </a:solidFill>
              </a:rPr>
              <a:t> en </a:t>
            </a:r>
            <a:r>
              <a:rPr lang="en-US" sz="1400" b="0" dirty="0" err="1">
                <a:solidFill>
                  <a:schemeClr val="tx1"/>
                </a:solidFill>
              </a:rPr>
              <a:t>été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934542" y="6525344"/>
            <a:ext cx="4635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B1B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800" b="0" dirty="0">
                <a:solidFill>
                  <a:schemeClr val="bg1"/>
                </a:solidFill>
              </a:rPr>
              <a:t>Quelle: </a:t>
            </a:r>
            <a:r>
              <a:rPr lang="de-DE" sz="800" b="0" dirty="0" smtClean="0">
                <a:solidFill>
                  <a:schemeClr val="bg1"/>
                </a:solidFill>
              </a:rPr>
              <a:t>www.leogang.at</a:t>
            </a:r>
            <a:r>
              <a:rPr lang="de-DE" sz="800" b="0" dirty="0">
                <a:solidFill>
                  <a:schemeClr val="bg1"/>
                </a:solidFill>
              </a:rPr>
              <a:t>, www.saalfelden-leogang.com, Saalfelden </a:t>
            </a:r>
            <a:r>
              <a:rPr lang="de-DE" sz="800" b="0" dirty="0" err="1">
                <a:solidFill>
                  <a:schemeClr val="bg1"/>
                </a:solidFill>
              </a:rPr>
              <a:t>Leogang</a:t>
            </a:r>
            <a:r>
              <a:rPr lang="de-DE" sz="800" b="0" dirty="0">
                <a:solidFill>
                  <a:schemeClr val="bg1"/>
                </a:solidFill>
              </a:rPr>
              <a:t> Touristik, Wikipedia</a:t>
            </a:r>
          </a:p>
          <a:p>
            <a:r>
              <a:rPr lang="de-DE" sz="800" b="0" dirty="0">
                <a:solidFill>
                  <a:schemeClr val="bg1"/>
                </a:solidFill>
              </a:rPr>
              <a:t>* Logiernächte-Steigerung</a:t>
            </a:r>
            <a:endParaRPr lang="de-AT" sz="800" b="0" dirty="0">
              <a:solidFill>
                <a:schemeClr val="bg1"/>
              </a:solidFill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2497397"/>
            <a:ext cx="1800200" cy="100361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31" name="Oval 30"/>
          <p:cNvSpPr/>
          <p:nvPr/>
        </p:nvSpPr>
        <p:spPr bwMode="auto">
          <a:xfrm>
            <a:off x="1547664" y="3068960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rgbClr val="3B1B66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72816"/>
            <a:ext cx="532597" cy="643136"/>
          </a:xfrm>
          <a:prstGeom prst="rect">
            <a:avLst/>
          </a:prstGeom>
        </p:spPr>
      </p:pic>
      <p:pic>
        <p:nvPicPr>
          <p:cNvPr id="17" name="Bild 16" descr="Bildschirmfoto 2012-10-19 um 11.49.1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869160"/>
            <a:ext cx="1800200" cy="1299996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940152" y="3789040"/>
            <a:ext cx="2303463" cy="2520875"/>
          </a:xfrm>
          <a:prstGeom prst="rect">
            <a:avLst/>
          </a:prstGeom>
          <a:solidFill>
            <a:srgbClr val="E300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800" dirty="0" err="1" smtClean="0">
                <a:solidFill>
                  <a:schemeClr val="bg1"/>
                </a:solidFill>
              </a:rPr>
              <a:t>Résultat</a:t>
            </a:r>
            <a:endParaRPr lang="de-AT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AT" sz="1600" b="0" dirty="0" smtClean="0">
                <a:solidFill>
                  <a:schemeClr val="bg1"/>
                </a:solidFill>
              </a:rPr>
              <a:t>La </a:t>
            </a:r>
            <a:r>
              <a:rPr lang="de-AT" sz="1600" b="0" dirty="0" err="1" smtClean="0">
                <a:solidFill>
                  <a:schemeClr val="bg1"/>
                </a:solidFill>
              </a:rPr>
              <a:t>Mecque</a:t>
            </a:r>
            <a:r>
              <a:rPr lang="de-AT" sz="1600" b="0" dirty="0" smtClean="0">
                <a:solidFill>
                  <a:schemeClr val="bg1"/>
                </a:solidFill>
              </a:rPr>
              <a:t> </a:t>
            </a:r>
            <a:r>
              <a:rPr lang="de-AT" sz="1600" b="0" dirty="0" err="1" smtClean="0">
                <a:solidFill>
                  <a:schemeClr val="bg1"/>
                </a:solidFill>
              </a:rPr>
              <a:t>autrichienne</a:t>
            </a:r>
            <a:r>
              <a:rPr lang="de-AT" sz="1600" b="0" dirty="0" smtClean="0">
                <a:solidFill>
                  <a:schemeClr val="bg1"/>
                </a:solidFill>
              </a:rPr>
              <a:t> du VTT!</a:t>
            </a:r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 smtClean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  <a:p>
            <a:pPr eaLnBrk="1" hangingPunct="1"/>
            <a:endParaRPr lang="de-AT" sz="1600" b="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227391" y="5157192"/>
            <a:ext cx="1728192" cy="1017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500" b="1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+27%</a:t>
            </a:r>
            <a:r>
              <a:rPr kumimoji="0" lang="de-DE" sz="2500" b="0" i="0" u="none" strike="noStrike" cap="none" normalizeH="0" baseline="0" dirty="0" smtClean="0">
                <a:ln>
                  <a:noFill/>
                </a:ln>
                <a:solidFill>
                  <a:srgbClr val="3B1B66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 smtClean="0"/>
              <a:t>en 4 ans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3B1B66"/>
              </a:solidFill>
              <a:effectLst/>
            </a:endParaRPr>
          </a:p>
        </p:txBody>
      </p:sp>
      <p:graphicFrame>
        <p:nvGraphicFramePr>
          <p:cNvPr id="28" name="Diagramm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705048"/>
              </p:ext>
            </p:extLst>
          </p:nvPr>
        </p:nvGraphicFramePr>
        <p:xfrm>
          <a:off x="3347864" y="4653136"/>
          <a:ext cx="223224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Bild 6" descr="Bildschirmfoto 2012-10-19 um 11.47.4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645024"/>
            <a:ext cx="1809359" cy="1224136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33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 K&amp;P Startfolie">
  <a:themeElements>
    <a:clrScheme name="Kohl &amp; Partn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1B66"/>
      </a:accent1>
      <a:accent2>
        <a:srgbClr val="E3007B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500" b="1" i="0" u="none" strike="noStrike" cap="none" normalizeH="0" baseline="0" smtClean="0">
            <a:ln>
              <a:noFill/>
            </a:ln>
            <a:solidFill>
              <a:srgbClr val="3B1B66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500" b="1" i="0" u="none" strike="noStrike" cap="none" normalizeH="0" baseline="0" smtClean="0">
            <a:ln>
              <a:noFill/>
            </a:ln>
            <a:solidFill>
              <a:srgbClr val="3B1B66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3_Vorlage 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rlage 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rlage 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rlage 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rlag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rlag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rlag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2 K&amp;P Standardfolie">
  <a:themeElements>
    <a:clrScheme name="Kohl &amp; Partn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B1B66"/>
      </a:accent1>
      <a:accent2>
        <a:srgbClr val="E3007B"/>
      </a:accent2>
      <a:accent3>
        <a:srgbClr val="7777DE"/>
      </a:accent3>
      <a:accent4>
        <a:srgbClr val="0000FF"/>
      </a:accent4>
      <a:accent5>
        <a:srgbClr val="FF77C0"/>
      </a:accent5>
      <a:accent6>
        <a:srgbClr val="2D2DB9"/>
      </a:accent6>
      <a:hlink>
        <a:srgbClr val="CCCCFF"/>
      </a:hlink>
      <a:folHlink>
        <a:srgbClr val="B2B2B2"/>
      </a:folHlink>
    </a:clrScheme>
    <a:fontScheme name="4_Vorlag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500" b="1" i="0" u="none" strike="noStrike" cap="none" normalizeH="0" baseline="0" smtClean="0">
            <a:ln>
              <a:noFill/>
            </a:ln>
            <a:solidFill>
              <a:srgbClr val="3B1B66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500" b="1" i="0" u="none" strike="noStrike" cap="none" normalizeH="0" baseline="0" smtClean="0">
            <a:ln>
              <a:noFill/>
            </a:ln>
            <a:solidFill>
              <a:srgbClr val="3B1B66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kern="2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4_Vorlage 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orlage 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rlage 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rlage 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rlag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rlag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orlag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3 K&amp;P Schlußfolie">
  <a:themeElements>
    <a:clrScheme name="Office-Design 1">
      <a:dk1>
        <a:srgbClr val="000000"/>
      </a:dk1>
      <a:lt1>
        <a:srgbClr val="FFFFFF"/>
      </a:lt1>
      <a:dk2>
        <a:srgbClr val="3B1B66"/>
      </a:dk2>
      <a:lt2>
        <a:srgbClr val="E3007B"/>
      </a:lt2>
      <a:accent1>
        <a:srgbClr val="E3007B"/>
      </a:accent1>
      <a:accent2>
        <a:srgbClr val="3B1B66"/>
      </a:accent2>
      <a:accent3>
        <a:srgbClr val="FFFFFF"/>
      </a:accent3>
      <a:accent4>
        <a:srgbClr val="000000"/>
      </a:accent4>
      <a:accent5>
        <a:srgbClr val="EFAABF"/>
      </a:accent5>
      <a:accent6>
        <a:srgbClr val="35175C"/>
      </a:accent6>
      <a:hlink>
        <a:srgbClr val="3B1B66"/>
      </a:hlink>
      <a:folHlink>
        <a:srgbClr val="3B1B66"/>
      </a:folHlink>
    </a:clrScheme>
    <a:fontScheme name="Office-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500" b="1" i="0" u="none" strike="noStrike" cap="none" normalizeH="0" baseline="0" smtClean="0">
            <a:ln>
              <a:noFill/>
            </a:ln>
            <a:solidFill>
              <a:srgbClr val="3B1B66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500" b="1" i="0" u="none" strike="noStrike" cap="none" normalizeH="0" baseline="0" smtClean="0">
            <a:ln>
              <a:noFill/>
            </a:ln>
            <a:solidFill>
              <a:srgbClr val="3B1B66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3B1B66"/>
        </a:dk2>
        <a:lt2>
          <a:srgbClr val="E3007B"/>
        </a:lt2>
        <a:accent1>
          <a:srgbClr val="E3007B"/>
        </a:accent1>
        <a:accent2>
          <a:srgbClr val="3B1B66"/>
        </a:accent2>
        <a:accent3>
          <a:srgbClr val="FFFFFF"/>
        </a:accent3>
        <a:accent4>
          <a:srgbClr val="000000"/>
        </a:accent4>
        <a:accent5>
          <a:srgbClr val="EFAABF"/>
        </a:accent5>
        <a:accent6>
          <a:srgbClr val="35175C"/>
        </a:accent6>
        <a:hlink>
          <a:srgbClr val="3B1B66"/>
        </a:hlink>
        <a:folHlink>
          <a:srgbClr val="3B1B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Einstellungen\martin\Anwendungsdaten\Microsoft\Vorlagen\Vorlage Präsentation.pot</Template>
  <TotalTime>0</TotalTime>
  <Words>834</Words>
  <Application>Microsoft Office PowerPoint</Application>
  <PresentationFormat>Bildschirmpräsentation (4:3)</PresentationFormat>
  <Paragraphs>247</Paragraphs>
  <Slides>24</Slides>
  <Notes>24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01 K&amp;P Startfolie</vt:lpstr>
      <vt:lpstr>02 K&amp;P Standardfolie</vt:lpstr>
      <vt:lpstr>03 K&amp;P Schlußfolie</vt:lpstr>
      <vt:lpstr>PowerPoint-Präsentation</vt:lpstr>
      <vt:lpstr>Nuitées: comparaison entre l’Autriche et la Suisse Moyenne sur 5 ans (2007-2011)</vt:lpstr>
      <vt:lpstr>Déroulement de la saison estivale:  comparaison entre l’Autriche et la Suisse  Moyenne des mois d’été sur 5 ans (2007-2011)</vt:lpstr>
      <vt:lpstr>Comparaison des marchés de provenance : nuitées estivales 2011 (en %)</vt:lpstr>
      <vt:lpstr>Méthode adoptée par Kohl &amp; Partner</vt:lpstr>
      <vt:lpstr>5 exemples de bonnes pratiques</vt:lpstr>
      <vt:lpstr>Serfaus-Fiss-Ladis Tyrol, AUT</vt:lpstr>
      <vt:lpstr>PowerPoint-Präsentation</vt:lpstr>
      <vt:lpstr>Leogang Salzbourg, AUT</vt:lpstr>
      <vt:lpstr>PowerPoint-Präsentation</vt:lpstr>
      <vt:lpstr>Lech  Vorarlberg, AUT</vt:lpstr>
      <vt:lpstr>PowerPoint-Präsentation</vt:lpstr>
      <vt:lpstr>Naturns Haut-Adige, IT</vt:lpstr>
      <vt:lpstr>PowerPoint-Präsentation</vt:lpstr>
      <vt:lpstr>Région du Millstättersee Carinthie, AUT</vt:lpstr>
      <vt:lpstr>PowerPoint-Präsentation</vt:lpstr>
      <vt:lpstr>Exemples de bonnes pratiques : Facteurs de réussite pour la saison estivale</vt:lpstr>
      <vt:lpstr>Application des facteurs de réussite estivaux à la Suisse (analyse AFOM)</vt:lpstr>
      <vt:lpstr>Compas Kohl &amp; Partner « du condept au produit touristique »</vt:lpstr>
      <vt:lpstr>Recommandations  pour le tourisme estival en Suisse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Gastronomiekonzept WU Wien Neu  Endbericht</dc:title>
  <dc:creator>Maja Kocevar, Kohl &amp; Partner</dc:creator>
  <cp:lastModifiedBy>Christoph Schlumpf</cp:lastModifiedBy>
  <cp:revision>563</cp:revision>
  <cp:lastPrinted>2012-11-02T13:28:12Z</cp:lastPrinted>
  <dcterms:created xsi:type="dcterms:W3CDTF">2008-09-01T14:50:34Z</dcterms:created>
  <dcterms:modified xsi:type="dcterms:W3CDTF">2012-11-12T14:40:50Z</dcterms:modified>
</cp:coreProperties>
</file>