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6" r:id="rId2"/>
  </p:sldMasterIdLst>
  <p:notesMasterIdLst>
    <p:notesMasterId r:id="rId11"/>
  </p:notesMasterIdLst>
  <p:handoutMasterIdLst>
    <p:handoutMasterId r:id="rId12"/>
  </p:handoutMasterIdLst>
  <p:sldIdLst>
    <p:sldId id="256" r:id="rId3"/>
    <p:sldId id="355" r:id="rId4"/>
    <p:sldId id="404" r:id="rId5"/>
    <p:sldId id="401" r:id="rId6"/>
    <p:sldId id="408" r:id="rId7"/>
    <p:sldId id="409" r:id="rId8"/>
    <p:sldId id="410" r:id="rId9"/>
    <p:sldId id="411" r:id="rId10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98"/>
    <a:srgbClr val="0070C0"/>
    <a:srgbClr val="000000"/>
    <a:srgbClr val="CDCDDE"/>
    <a:srgbClr val="333399"/>
    <a:srgbClr val="FF9900"/>
    <a:srgbClr val="D9D9D9"/>
    <a:srgbClr val="660066"/>
    <a:srgbClr val="33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285" autoAdjust="0"/>
    <p:restoredTop sz="81420" autoAdjust="0"/>
  </p:normalViewPr>
  <p:slideViewPr>
    <p:cSldViewPr>
      <p:cViewPr varScale="1">
        <p:scale>
          <a:sx n="109" d="100"/>
          <a:sy n="109" d="100"/>
        </p:scale>
        <p:origin x="-8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mb07\groups\Statistik\10.01%20Logiern&#228;chte%20HESTA\Logiern&#228;chte%20Sommersa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mb07\groups\Statistik\10.01%20Logiern&#228;chte%20HESTA\Spezialauswertungen%20MM\2012.11%20Auswertung%20f&#252;r%20CJ\Logiern&#228;chte%20Sommersa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mb07\groups\Statistik\10.01%20Logiern&#228;chte%20HESTA\Spezialauswertungen%20MM\2012.11%20Auswertung%20f&#252;r%20CJ\Logiern&#228;chte%20vs.%20BIP%20Entwicklung%20seit%20199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2895726227676E-2"/>
          <c:y val="1.6301911932780831E-2"/>
          <c:w val="0.94276408194352657"/>
          <c:h val="0.9391710171895909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'Bericht 1'!$A$5</c:f>
              <c:strCache>
                <c:ptCount val="1"/>
                <c:pt idx="0">
                  <c:v>Landregionen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numRef>
              <c:f>'Bericht 1'!$B$1:$V$1</c:f>
              <c:numCache>
                <c:formatCode>0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'Bericht 1'!$B$6:$V$6</c:f>
              <c:numCache>
                <c:formatCode>#\ ###\ ##0</c:formatCode>
                <c:ptCount val="21"/>
                <c:pt idx="0">
                  <c:v>20434330</c:v>
                </c:pt>
                <c:pt idx="1">
                  <c:v>19658900</c:v>
                </c:pt>
                <c:pt idx="2">
                  <c:v>19537107</c:v>
                </c:pt>
                <c:pt idx="3">
                  <c:v>18464476</c:v>
                </c:pt>
                <c:pt idx="4">
                  <c:v>17487065</c:v>
                </c:pt>
                <c:pt idx="5">
                  <c:v>18232494</c:v>
                </c:pt>
                <c:pt idx="6">
                  <c:v>18740709</c:v>
                </c:pt>
                <c:pt idx="7">
                  <c:v>18916388</c:v>
                </c:pt>
                <c:pt idx="8">
                  <c:v>19749489</c:v>
                </c:pt>
                <c:pt idx="9">
                  <c:v>19235094</c:v>
                </c:pt>
                <c:pt idx="10">
                  <c:v>18324886</c:v>
                </c:pt>
                <c:pt idx="11">
                  <c:v>17713713</c:v>
                </c:pt>
                <c:pt idx="12">
                  <c:v>17990212.5</c:v>
                </c:pt>
                <c:pt idx="13">
                  <c:v>18266712</c:v>
                </c:pt>
                <c:pt idx="14">
                  <c:v>19390138</c:v>
                </c:pt>
                <c:pt idx="15">
                  <c:v>20179200</c:v>
                </c:pt>
                <c:pt idx="16">
                  <c:v>20583240</c:v>
                </c:pt>
                <c:pt idx="17">
                  <c:v>19761524</c:v>
                </c:pt>
                <c:pt idx="18">
                  <c:v>20277620</c:v>
                </c:pt>
                <c:pt idx="19">
                  <c:v>19764986</c:v>
                </c:pt>
                <c:pt idx="20">
                  <c:v>19150763.532000002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8619392"/>
        <c:axId val="38629376"/>
      </c:barChart>
      <c:catAx>
        <c:axId val="386193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38629376"/>
        <c:crosses val="autoZero"/>
        <c:auto val="1"/>
        <c:lblAlgn val="ctr"/>
        <c:lblOffset val="100"/>
        <c:noMultiLvlLbl val="0"/>
      </c:catAx>
      <c:valAx>
        <c:axId val="38629376"/>
        <c:scaling>
          <c:orientation val="minMax"/>
          <c:min val="0"/>
        </c:scaling>
        <c:delete val="0"/>
        <c:axPos val="l"/>
        <c:majorGridlines/>
        <c:numFmt formatCode="#\ ###\ ##0" sourceLinked="1"/>
        <c:majorTickMark val="out"/>
        <c:minorTickMark val="none"/>
        <c:tickLblPos val="nextTo"/>
        <c:crossAx val="386193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5865339023233761E-3"/>
                <c:y val="3.8011695906432746E-2"/>
              </c:manualLayout>
            </c:layout>
            <c:txPr>
              <a:bodyPr/>
              <a:lstStyle/>
              <a:p>
                <a:pPr>
                  <a:defRPr b="0"/>
                </a:pPr>
                <a:endParaRPr lang="de-DE"/>
              </a:p>
            </c:txPr>
          </c:dispUnitsLbl>
        </c:dispUnits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072168144336292E-2"/>
          <c:y val="1.6301911932780831E-2"/>
          <c:w val="0.91246326492652985"/>
          <c:h val="0.93917101718959095"/>
        </c:manualLayout>
      </c:layout>
      <c:lineChart>
        <c:grouping val="standard"/>
        <c:varyColors val="0"/>
        <c:ser>
          <c:idx val="0"/>
          <c:order val="0"/>
          <c:tx>
            <c:strRef>
              <c:f>'Bericht 1'!$A$9</c:f>
              <c:strCache>
                <c:ptCount val="1"/>
                <c:pt idx="0">
                  <c:v>Bergregionen</c:v>
                </c:pt>
              </c:strCache>
            </c:strRef>
          </c:tx>
          <c:spPr>
            <a:ln w="38100">
              <a:solidFill>
                <a:srgbClr val="003498"/>
              </a:solidFill>
            </a:ln>
          </c:spPr>
          <c:marker>
            <c:symbol val="none"/>
          </c:marker>
          <c:cat>
            <c:numRef>
              <c:f>'Bericht 1'!$B$1:$V$1</c:f>
              <c:numCache>
                <c:formatCode>0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'Bericht 1'!$B$9:$V$9</c:f>
              <c:numCache>
                <c:formatCode>_ * #,##0.0_ ;_ * \-#,##0.0_ ;_ * "-"??_ ;_ @_ </c:formatCode>
                <c:ptCount val="21"/>
                <c:pt idx="0">
                  <c:v>100</c:v>
                </c:pt>
                <c:pt idx="1">
                  <c:v>96.470286160128296</c:v>
                </c:pt>
                <c:pt idx="2">
                  <c:v>96.31841305016134</c:v>
                </c:pt>
                <c:pt idx="3">
                  <c:v>88.700173775020204</c:v>
                </c:pt>
                <c:pt idx="4">
                  <c:v>81.864582624583875</c:v>
                </c:pt>
                <c:pt idx="5">
                  <c:v>85.037260562705256</c:v>
                </c:pt>
                <c:pt idx="6">
                  <c:v>87.03184418553947</c:v>
                </c:pt>
                <c:pt idx="7">
                  <c:v>87.296792735916114</c:v>
                </c:pt>
                <c:pt idx="8">
                  <c:v>90.623568739964739</c:v>
                </c:pt>
                <c:pt idx="9">
                  <c:v>87.635909795914927</c:v>
                </c:pt>
                <c:pt idx="10">
                  <c:v>81.845213588322551</c:v>
                </c:pt>
                <c:pt idx="11">
                  <c:v>82.560348205607781</c:v>
                </c:pt>
                <c:pt idx="12">
                  <c:v>82.734977449972007</c:v>
                </c:pt>
                <c:pt idx="13">
                  <c:v>82.909606694336247</c:v>
                </c:pt>
                <c:pt idx="14">
                  <c:v>85.944476422668131</c:v>
                </c:pt>
                <c:pt idx="15">
                  <c:v>88.893645615173014</c:v>
                </c:pt>
                <c:pt idx="16">
                  <c:v>91.742522931200682</c:v>
                </c:pt>
                <c:pt idx="17">
                  <c:v>88.08698981834327</c:v>
                </c:pt>
                <c:pt idx="18">
                  <c:v>87.994723675865643</c:v>
                </c:pt>
                <c:pt idx="19">
                  <c:v>83.714722901104182</c:v>
                </c:pt>
                <c:pt idx="20">
                  <c:v>79.34900326442758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'Bericht 1'!$A$10</c:f>
              <c:strCache>
                <c:ptCount val="1"/>
                <c:pt idx="0">
                  <c:v>Grosse und kleine Städte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'Bericht 1'!$B$1:$V$1</c:f>
              <c:numCache>
                <c:formatCode>0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'Bericht 1'!$B$10:$V$10</c:f>
              <c:numCache>
                <c:formatCode>_ * #,##0.0_ ;_ * \-#,##0.0_ ;_ * "-"??_ ;_ @_ </c:formatCode>
                <c:ptCount val="21"/>
                <c:pt idx="0">
                  <c:v>100</c:v>
                </c:pt>
                <c:pt idx="1">
                  <c:v>96.263405742296953</c:v>
                </c:pt>
                <c:pt idx="2">
                  <c:v>95.779565053145305</c:v>
                </c:pt>
                <c:pt idx="3">
                  <c:v>93.964555757949455</c:v>
                </c:pt>
                <c:pt idx="4">
                  <c:v>91.771870546774252</c:v>
                </c:pt>
                <c:pt idx="5">
                  <c:v>96.519611078425044</c:v>
                </c:pt>
                <c:pt idx="6">
                  <c:v>99.669076132777363</c:v>
                </c:pt>
                <c:pt idx="7">
                  <c:v>100.68223835609473</c:v>
                </c:pt>
                <c:pt idx="8">
                  <c:v>106.47019592202976</c:v>
                </c:pt>
                <c:pt idx="9">
                  <c:v>103.17664826973763</c:v>
                </c:pt>
                <c:pt idx="10">
                  <c:v>99.035259082879151</c:v>
                </c:pt>
                <c:pt idx="11">
                  <c:v>93.248611242012274</c:v>
                </c:pt>
                <c:pt idx="12">
                  <c:v>97.004568886017196</c:v>
                </c:pt>
                <c:pt idx="13">
                  <c:v>100.7605265300221</c:v>
                </c:pt>
                <c:pt idx="14">
                  <c:v>110.00631236121087</c:v>
                </c:pt>
                <c:pt idx="15">
                  <c:v>115.12082727371482</c:v>
                </c:pt>
                <c:pt idx="16">
                  <c:v>116.15589529081932</c:v>
                </c:pt>
                <c:pt idx="17">
                  <c:v>112.03657882349194</c:v>
                </c:pt>
                <c:pt idx="18">
                  <c:v>118.01176287196513</c:v>
                </c:pt>
                <c:pt idx="19">
                  <c:v>117.83627255327306</c:v>
                </c:pt>
                <c:pt idx="20">
                  <c:v>116.47406210202654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'Bericht 1'!$A$11</c:f>
              <c:strCache>
                <c:ptCount val="1"/>
                <c:pt idx="0">
                  <c:v>Landregionen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'Bericht 1'!$B$1:$V$1</c:f>
              <c:numCache>
                <c:formatCode>0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'Bericht 1'!$B$11:$V$11</c:f>
              <c:numCache>
                <c:formatCode>_ * #,##0.0_ ;_ * \-#,##0.0_ ;_ * "-"??_ ;_ @_ </c:formatCode>
                <c:ptCount val="21"/>
                <c:pt idx="0">
                  <c:v>100</c:v>
                </c:pt>
                <c:pt idx="1">
                  <c:v>94.994999652942184</c:v>
                </c:pt>
                <c:pt idx="2">
                  <c:v>92.326260721469239</c:v>
                </c:pt>
                <c:pt idx="3">
                  <c:v>85.954938322590053</c:v>
                </c:pt>
                <c:pt idx="4">
                  <c:v>81.361133634323593</c:v>
                </c:pt>
                <c:pt idx="5">
                  <c:v>83.543022179515376</c:v>
                </c:pt>
                <c:pt idx="6">
                  <c:v>85.952301458689846</c:v>
                </c:pt>
                <c:pt idx="7">
                  <c:v>88.670636697932892</c:v>
                </c:pt>
                <c:pt idx="8">
                  <c:v>90.509228829763671</c:v>
                </c:pt>
                <c:pt idx="9">
                  <c:v>92.172353179999703</c:v>
                </c:pt>
                <c:pt idx="10">
                  <c:v>91.99025446124412</c:v>
                </c:pt>
                <c:pt idx="11">
                  <c:v>82.974041238224743</c:v>
                </c:pt>
                <c:pt idx="12">
                  <c:v>81.671449860226815</c:v>
                </c:pt>
                <c:pt idx="13">
                  <c:v>80.368858482228902</c:v>
                </c:pt>
                <c:pt idx="14">
                  <c:v>84.162646418654106</c:v>
                </c:pt>
                <c:pt idx="15">
                  <c:v>87.801441046121468</c:v>
                </c:pt>
                <c:pt idx="16">
                  <c:v>89.22131470156323</c:v>
                </c:pt>
                <c:pt idx="17">
                  <c:v>84.068456089042243</c:v>
                </c:pt>
                <c:pt idx="18">
                  <c:v>86.396806912926493</c:v>
                </c:pt>
                <c:pt idx="19">
                  <c:v>83.757112261766125</c:v>
                </c:pt>
                <c:pt idx="20">
                  <c:v>81.630738581700712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51552"/>
        <c:axId val="38553088"/>
      </c:lineChart>
      <c:catAx>
        <c:axId val="3855155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38553088"/>
        <c:crosses val="autoZero"/>
        <c:auto val="1"/>
        <c:lblAlgn val="ctr"/>
        <c:lblOffset val="100"/>
        <c:noMultiLvlLbl val="0"/>
      </c:catAx>
      <c:valAx>
        <c:axId val="38553088"/>
        <c:scaling>
          <c:orientation val="minMax"/>
          <c:max val="120"/>
          <c:min val="75"/>
        </c:scaling>
        <c:delete val="0"/>
        <c:axPos val="l"/>
        <c:majorGridlines/>
        <c:numFmt formatCode="_ * #,##0.0_ ;_ * \-#,##0.0_ ;_ * &quot;-&quot;??_ ;_ @_ " sourceLinked="1"/>
        <c:majorTickMark val="out"/>
        <c:minorTickMark val="none"/>
        <c:tickLblPos val="nextTo"/>
        <c:crossAx val="385515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6.2551181102362255E-2"/>
          <c:y val="0.87754969359683443"/>
          <c:w val="0.65083464566929139"/>
          <c:h val="8.2245616453304374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93649967307808E-2"/>
          <c:y val="1.3034224113670693E-2"/>
          <c:w val="0.94269823710052769"/>
          <c:h val="0.94745188580092699"/>
        </c:manualLayout>
      </c:layout>
      <c:lineChart>
        <c:grouping val="standard"/>
        <c:varyColors val="0"/>
        <c:ser>
          <c:idx val="1"/>
          <c:order val="0"/>
          <c:tx>
            <c:strRef>
              <c:f>Inland!$A$21</c:f>
              <c:strCache>
                <c:ptCount val="1"/>
                <c:pt idx="0">
                  <c:v>Logiernächte inländische Gäste (Sommersaison)</c:v>
                </c:pt>
              </c:strCache>
            </c:strRef>
          </c:tx>
          <c:spPr>
            <a:ln w="38100">
              <a:solidFill>
                <a:srgbClr val="0070C0"/>
              </a:solidFill>
            </a:ln>
            <a:effectLst/>
          </c:spPr>
          <c:marker>
            <c:symbol val="none"/>
          </c:marker>
          <c:dPt>
            <c:idx val="17"/>
            <c:bubble3D val="0"/>
            <c:spPr>
              <a:ln w="38100">
                <a:solidFill>
                  <a:srgbClr val="0070C0"/>
                </a:solidFill>
              </a:ln>
              <a:effectLst/>
            </c:spPr>
          </c:dPt>
          <c:dPt>
            <c:idx val="18"/>
            <c:bubble3D val="0"/>
            <c:spPr>
              <a:ln w="38100">
                <a:solidFill>
                  <a:srgbClr val="0070C0"/>
                </a:solidFill>
              </a:ln>
              <a:effectLst/>
            </c:spPr>
          </c:dPt>
          <c:dPt>
            <c:idx val="20"/>
            <c:bubble3D val="0"/>
            <c:spPr>
              <a:ln w="38100">
                <a:solidFill>
                  <a:srgbClr val="0070C0"/>
                </a:solidFill>
                <a:prstDash val="sysDash"/>
              </a:ln>
              <a:effectLst/>
            </c:spPr>
          </c:dPt>
          <c:dPt>
            <c:idx val="21"/>
            <c:bubble3D val="0"/>
            <c:spPr>
              <a:ln w="38100">
                <a:solidFill>
                  <a:srgbClr val="0070C0"/>
                </a:solidFill>
                <a:prstDash val="sysDash"/>
              </a:ln>
              <a:effectLst/>
            </c:spPr>
          </c:dPt>
          <c:dPt>
            <c:idx val="22"/>
            <c:bubble3D val="0"/>
            <c:spPr>
              <a:ln w="38100">
                <a:solidFill>
                  <a:srgbClr val="0070C0"/>
                </a:solidFill>
                <a:prstDash val="sysDash"/>
              </a:ln>
              <a:effectLst/>
            </c:spPr>
          </c:dPt>
          <c:cat>
            <c:numRef>
              <c:f>Inland!$M$4:$AI$4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Inland!$M$21:$AI$21</c:f>
              <c:numCache>
                <c:formatCode>0.0%</c:formatCode>
                <c:ptCount val="23"/>
                <c:pt idx="0">
                  <c:v>-5.5690231917040769E-2</c:v>
                </c:pt>
                <c:pt idx="1">
                  <c:v>-2.4874018990136723E-3</c:v>
                </c:pt>
                <c:pt idx="2">
                  <c:v>-4.4467118614814921E-2</c:v>
                </c:pt>
                <c:pt idx="3">
                  <c:v>-4.2950739826601185E-2</c:v>
                </c:pt>
                <c:pt idx="4">
                  <c:v>3.0683874356644606E-2</c:v>
                </c:pt>
                <c:pt idx="5">
                  <c:v>2.3448168192483836E-2</c:v>
                </c:pt>
                <c:pt idx="6">
                  <c:v>3.6306898919678074E-2</c:v>
                </c:pt>
                <c:pt idx="7">
                  <c:v>1.8982518543726346E-2</c:v>
                </c:pt>
                <c:pt idx="8">
                  <c:v>1.8251224552680648E-2</c:v>
                </c:pt>
                <c:pt idx="9">
                  <c:v>-2.5880130009000215E-3</c:v>
                </c:pt>
                <c:pt idx="10">
                  <c:v>-1.0297187143957149E-2</c:v>
                </c:pt>
                <c:pt idx="11">
                  <c:v>-9.2944801041966833E-3</c:v>
                </c:pt>
                <c:pt idx="12">
                  <c:v>-9.3816779229959502E-3</c:v>
                </c:pt>
                <c:pt idx="13">
                  <c:v>4.7367963187883243E-2</c:v>
                </c:pt>
                <c:pt idx="14">
                  <c:v>1.3697185560133133E-2</c:v>
                </c:pt>
                <c:pt idx="15">
                  <c:v>2.2446462948655158E-2</c:v>
                </c:pt>
                <c:pt idx="16">
                  <c:v>-1.7150384014497689E-2</c:v>
                </c:pt>
                <c:pt idx="17">
                  <c:v>1.5144278917139858E-2</c:v>
                </c:pt>
                <c:pt idx="18">
                  <c:v>-6.5269505400511896E-3</c:v>
                </c:pt>
                <c:pt idx="19">
                  <c:v>-1.9129968345692822E-2</c:v>
                </c:pt>
                <c:pt idx="20">
                  <c:v>6.0000000000000001E-3</c:v>
                </c:pt>
                <c:pt idx="21">
                  <c:v>0.01</c:v>
                </c:pt>
                <c:pt idx="22">
                  <c:v>8.0000000000000002E-3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Inland!$B$11</c:f>
              <c:strCache>
                <c:ptCount val="1"/>
                <c:pt idx="0">
                  <c:v>Bruttoinlandprodukt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/>
          </c:spPr>
          <c:marker>
            <c:symbol val="none"/>
          </c:marker>
          <c:dPt>
            <c:idx val="17"/>
            <c:bubble3D val="0"/>
          </c:dPt>
          <c:dPt>
            <c:idx val="18"/>
            <c:bubble3D val="0"/>
          </c:dPt>
          <c:dPt>
            <c:idx val="20"/>
            <c:bubble3D val="0"/>
            <c:spPr>
              <a:ln w="38100">
                <a:solidFill>
                  <a:sysClr val="windowText" lastClr="000000"/>
                </a:solidFill>
                <a:prstDash val="sysDash"/>
              </a:ln>
              <a:effectLst/>
            </c:spPr>
          </c:dPt>
          <c:dPt>
            <c:idx val="21"/>
            <c:bubble3D val="0"/>
            <c:spPr>
              <a:ln w="38100">
                <a:solidFill>
                  <a:sysClr val="windowText" lastClr="000000"/>
                </a:solidFill>
                <a:prstDash val="sysDash"/>
              </a:ln>
              <a:effectLst/>
            </c:spPr>
          </c:dPt>
          <c:cat>
            <c:numRef>
              <c:f>Inland!$M$4:$AI$4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Inland!$M$11:$AI$11</c:f>
              <c:numCache>
                <c:formatCode>0.0%</c:formatCode>
                <c:ptCount val="23"/>
                <c:pt idx="0">
                  <c:v>-1.8529268386788811E-3</c:v>
                </c:pt>
                <c:pt idx="1">
                  <c:v>1.1908215684893975E-2</c:v>
                </c:pt>
                <c:pt idx="2">
                  <c:v>3.5023703898311442E-3</c:v>
                </c:pt>
                <c:pt idx="3">
                  <c:v>6.2842640655866866E-3</c:v>
                </c:pt>
                <c:pt idx="4">
                  <c:v>2.0756659831515645E-2</c:v>
                </c:pt>
                <c:pt idx="5">
                  <c:v>2.6385850830842994E-2</c:v>
                </c:pt>
                <c:pt idx="6">
                  <c:v>1.3111343358789274E-2</c:v>
                </c:pt>
                <c:pt idx="7">
                  <c:v>3.5821041685046406E-2</c:v>
                </c:pt>
                <c:pt idx="8">
                  <c:v>1.1520791774795258E-2</c:v>
                </c:pt>
                <c:pt idx="9">
                  <c:v>4.4314088979284794E-3</c:v>
                </c:pt>
                <c:pt idx="10">
                  <c:v>-1.9779437390957666E-3</c:v>
                </c:pt>
                <c:pt idx="11">
                  <c:v>2.5326973197336011E-2</c:v>
                </c:pt>
                <c:pt idx="12">
                  <c:v>2.6406446456022747E-2</c:v>
                </c:pt>
                <c:pt idx="13">
                  <c:v>3.6303876451581729E-2</c:v>
                </c:pt>
                <c:pt idx="14">
                  <c:v>3.6445300120342639E-2</c:v>
                </c:pt>
                <c:pt idx="15">
                  <c:v>2.0954729918920334E-2</c:v>
                </c:pt>
                <c:pt idx="16">
                  <c:v>-1.878030362136951E-2</c:v>
                </c:pt>
                <c:pt idx="17">
                  <c:v>2.7E-2</c:v>
                </c:pt>
                <c:pt idx="18">
                  <c:v>1.9E-2</c:v>
                </c:pt>
                <c:pt idx="19">
                  <c:v>8.9999999999999993E-3</c:v>
                </c:pt>
                <c:pt idx="20">
                  <c:v>1.2E-2</c:v>
                </c:pt>
                <c:pt idx="21">
                  <c:v>1.7000000000000001E-2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99296"/>
        <c:axId val="39133568"/>
      </c:lineChart>
      <c:catAx>
        <c:axId val="3859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9133568"/>
        <c:crosses val="autoZero"/>
        <c:auto val="1"/>
        <c:lblAlgn val="ctr"/>
        <c:lblOffset val="100"/>
        <c:tickMarkSkip val="1"/>
        <c:noMultiLvlLbl val="0"/>
      </c:catAx>
      <c:valAx>
        <c:axId val="39133568"/>
        <c:scaling>
          <c:orientation val="minMax"/>
          <c:min val="-6.0000000000000012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8599296"/>
        <c:crosses val="autoZero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4.4094488188976377E-2"/>
          <c:y val="0.84409379899722592"/>
          <c:w val="0.75916547833095671"/>
          <c:h val="0.1045919697674552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 defTabSz="914091">
              <a:defRPr sz="1200"/>
            </a:lvl1pPr>
          </a:lstStyle>
          <a:p>
            <a:endParaRPr lang="de-CH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4091">
              <a:defRPr sz="1200"/>
            </a:lvl1pPr>
          </a:lstStyle>
          <a:p>
            <a:endParaRPr lang="de-CH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125"/>
            <a:ext cx="2946189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l" defTabSz="914091">
              <a:defRPr sz="1200"/>
            </a:lvl1pPr>
          </a:lstStyle>
          <a:p>
            <a:endParaRPr lang="de-CH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7125"/>
            <a:ext cx="2946189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14091">
              <a:defRPr sz="1200"/>
            </a:lvl1pPr>
          </a:lstStyle>
          <a:p>
            <a:fld id="{971DE383-A9E9-4DF3-AD7F-0A3E26D6D5A3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3486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 defTabSz="914091">
              <a:defRPr sz="1200"/>
            </a:lvl1pPr>
          </a:lstStyle>
          <a:p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4091">
              <a:defRPr sz="1200"/>
            </a:lvl1pPr>
          </a:lstStyle>
          <a:p>
            <a:endParaRPr lang="de-D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125"/>
            <a:ext cx="2946189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l" defTabSz="914091">
              <a:defRPr sz="1200"/>
            </a:lvl1pPr>
          </a:lstStyle>
          <a:p>
            <a:endParaRPr lang="de-DE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427125"/>
            <a:ext cx="2946189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14091">
              <a:defRPr sz="1200"/>
            </a:lvl1pPr>
          </a:lstStyle>
          <a:p>
            <a:fld id="{034DD0C9-AA0F-4261-977D-42C3A100B7F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576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D0C9-AA0F-4261-977D-42C3A100B7F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61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D0C9-AA0F-4261-977D-42C3A100B7F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54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81D491A-2706-45CF-A6D6-436D9451751C}" type="datetime1">
              <a:rPr lang="de-DE" smtClean="0">
                <a:solidFill>
                  <a:prstClr val="black"/>
                </a:solidFill>
                <a:ea typeface="ＭＳ Ｐゴシック" pitchFamily="116" charset="-128"/>
              </a:rPr>
              <a:pPr algn="r" eaLnBrk="1" hangingPunct="1">
                <a:defRPr/>
              </a:pPr>
              <a:t>09.11.2012</a:t>
            </a:fld>
            <a:endParaRPr lang="de-DE" smtClean="0">
              <a:solidFill>
                <a:prstClr val="black"/>
              </a:solidFill>
              <a:ea typeface="ＭＳ Ｐゴシック" pitchFamily="116" charset="-128"/>
            </a:endParaRP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6AA9B74-03E3-4C22-BA1D-13E377656AD6}" type="slidenum">
              <a:rPr lang="de-DE" smtClean="0">
                <a:solidFill>
                  <a:prstClr val="black"/>
                </a:solidFill>
                <a:ea typeface="ＭＳ Ｐゴシック" pitchFamily="116" charset="-128"/>
              </a:rPr>
              <a:pPr algn="r" eaLnBrk="1" hangingPunct="1">
                <a:defRPr/>
              </a:pPr>
              <a:t>5</a:t>
            </a:fld>
            <a:endParaRPr lang="de-DE" smtClean="0">
              <a:solidFill>
                <a:prstClr val="black"/>
              </a:solidFill>
              <a:ea typeface="ＭＳ Ｐゴシック" pitchFamily="116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81D491A-2706-45CF-A6D6-436D9451751C}" type="datetime1">
              <a:rPr lang="de-DE" smtClean="0">
                <a:solidFill>
                  <a:prstClr val="black"/>
                </a:solidFill>
                <a:ea typeface="ＭＳ Ｐゴシック" pitchFamily="116" charset="-128"/>
              </a:rPr>
              <a:pPr algn="r" eaLnBrk="1" hangingPunct="1">
                <a:defRPr/>
              </a:pPr>
              <a:t>09.11.2012</a:t>
            </a:fld>
            <a:endParaRPr lang="de-DE" smtClean="0">
              <a:solidFill>
                <a:prstClr val="black"/>
              </a:solidFill>
              <a:ea typeface="ＭＳ Ｐゴシック" pitchFamily="116" charset="-128"/>
            </a:endParaRP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6AA9B74-03E3-4C22-BA1D-13E377656AD6}" type="slidenum">
              <a:rPr lang="de-DE" smtClean="0">
                <a:solidFill>
                  <a:prstClr val="black"/>
                </a:solidFill>
                <a:ea typeface="ＭＳ Ｐゴシック" pitchFamily="116" charset="-128"/>
              </a:rPr>
              <a:pPr algn="r" eaLnBrk="1" hangingPunct="1">
                <a:defRPr/>
              </a:pPr>
              <a:t>6</a:t>
            </a:fld>
            <a:endParaRPr lang="de-DE" smtClean="0">
              <a:solidFill>
                <a:prstClr val="black"/>
              </a:solidFill>
              <a:ea typeface="ＭＳ Ｐゴシック" pitchFamily="116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81D491A-2706-45CF-A6D6-436D9451751C}" type="datetime1">
              <a:rPr lang="de-DE" smtClean="0">
                <a:solidFill>
                  <a:prstClr val="black"/>
                </a:solidFill>
                <a:ea typeface="ＭＳ Ｐゴシック" pitchFamily="116" charset="-128"/>
              </a:rPr>
              <a:pPr algn="r" eaLnBrk="1" hangingPunct="1">
                <a:defRPr/>
              </a:pPr>
              <a:t>09.11.2012</a:t>
            </a:fld>
            <a:endParaRPr lang="de-DE" smtClean="0">
              <a:solidFill>
                <a:prstClr val="black"/>
              </a:solidFill>
              <a:ea typeface="ＭＳ Ｐゴシック" pitchFamily="116" charset="-128"/>
            </a:endParaRP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6AA9B74-03E3-4C22-BA1D-13E377656AD6}" type="slidenum">
              <a:rPr lang="de-DE" smtClean="0">
                <a:solidFill>
                  <a:prstClr val="black"/>
                </a:solidFill>
                <a:ea typeface="ＭＳ Ｐゴシック" pitchFamily="116" charset="-128"/>
              </a:rPr>
              <a:pPr algn="r" eaLnBrk="1" hangingPunct="1">
                <a:defRPr/>
              </a:pPr>
              <a:t>7</a:t>
            </a:fld>
            <a:endParaRPr lang="de-DE" smtClean="0">
              <a:solidFill>
                <a:prstClr val="black"/>
              </a:solidFill>
              <a:ea typeface="ＭＳ Ｐゴシック" pitchFamily="116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81D491A-2706-45CF-A6D6-436D9451751C}" type="datetime1">
              <a:rPr lang="de-DE" smtClean="0">
                <a:solidFill>
                  <a:prstClr val="black"/>
                </a:solidFill>
                <a:ea typeface="ＭＳ Ｐゴシック" pitchFamily="116" charset="-128"/>
              </a:rPr>
              <a:pPr algn="r" eaLnBrk="1" hangingPunct="1">
                <a:defRPr/>
              </a:pPr>
              <a:t>09.11.2012</a:t>
            </a:fld>
            <a:endParaRPr lang="de-DE" smtClean="0">
              <a:solidFill>
                <a:prstClr val="black"/>
              </a:solidFill>
              <a:ea typeface="ＭＳ Ｐゴシック" pitchFamily="116" charset="-128"/>
            </a:endParaRP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6AA9B74-03E3-4C22-BA1D-13E377656AD6}" type="slidenum">
              <a:rPr lang="de-DE" smtClean="0">
                <a:solidFill>
                  <a:prstClr val="black"/>
                </a:solidFill>
                <a:ea typeface="ＭＳ Ｐゴシック" pitchFamily="116" charset="-128"/>
              </a:rPr>
              <a:pPr algn="r" eaLnBrk="1" hangingPunct="1">
                <a:defRPr/>
              </a:pPr>
              <a:t>8</a:t>
            </a:fld>
            <a:endParaRPr lang="de-DE" smtClean="0">
              <a:solidFill>
                <a:prstClr val="black"/>
              </a:solidFill>
              <a:ea typeface="ＭＳ Ｐゴシック" pitchFamily="116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803275"/>
            <a:ext cx="1582738" cy="6054725"/>
          </a:xfrm>
          <a:prstGeom prst="rect">
            <a:avLst/>
          </a:prstGeom>
          <a:solidFill>
            <a:srgbClr val="C2D5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sz="2400">
              <a:ea typeface="ＭＳ Ｐゴシック" pitchFamily="116" charset="-128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 flipV="1">
            <a:off x="1581150" y="792163"/>
            <a:ext cx="7570788" cy="71437"/>
          </a:xfrm>
          <a:prstGeom prst="rect">
            <a:avLst/>
          </a:prstGeom>
          <a:solidFill>
            <a:srgbClr val="003498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0" y="795338"/>
            <a:ext cx="9148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76143" name="Picture 15" descr="hs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979712" y="1125538"/>
            <a:ext cx="6697563" cy="504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979442" y="1773238"/>
            <a:ext cx="6696245" cy="43529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979712" y="6237289"/>
            <a:ext cx="6696744" cy="50408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1588" y="720725"/>
            <a:ext cx="1579562" cy="71438"/>
          </a:xfrm>
          <a:prstGeom prst="rect">
            <a:avLst/>
          </a:prstGeom>
          <a:solidFill>
            <a:srgbClr val="003498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96686" y="479392"/>
            <a:ext cx="939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B4A0A60-D034-4671-AAB5-5C58FF28202A}" type="datetime1">
              <a:rPr lang="de-CH" sz="1200" smtClean="0">
                <a:solidFill>
                  <a:srgbClr val="003498"/>
                </a:solidFill>
              </a:rPr>
              <a:t>09.11.2012</a:t>
            </a:fld>
            <a:endParaRPr lang="de-CH" sz="1200" dirty="0">
              <a:solidFill>
                <a:srgbClr val="003498"/>
              </a:solidFill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1619672" y="54308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smtClean="0">
                <a:solidFill>
                  <a:srgbClr val="003498"/>
                </a:solidFill>
              </a:rPr>
              <a:t>Folie</a:t>
            </a:r>
            <a:r>
              <a:rPr lang="de-CH" sz="1200" baseline="0" dirty="0" smtClean="0">
                <a:solidFill>
                  <a:srgbClr val="003498"/>
                </a:solidFill>
              </a:rPr>
              <a:t> </a:t>
            </a:r>
            <a:fld id="{94CD0B4D-0803-42B0-AF1A-07F7B8B8D7B4}" type="slidenum">
              <a:rPr lang="de-CH" sz="1200" baseline="0" smtClean="0">
                <a:solidFill>
                  <a:srgbClr val="003498"/>
                </a:solidFill>
              </a:rPr>
              <a:pPr algn="l"/>
              <a:t>‹Nr.›</a:t>
            </a:fld>
            <a:endParaRPr lang="de-CH" sz="1200" dirty="0">
              <a:solidFill>
                <a:srgbClr val="003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2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803275"/>
            <a:ext cx="1582738" cy="6054725"/>
          </a:xfrm>
          <a:prstGeom prst="rect">
            <a:avLst/>
          </a:prstGeom>
          <a:solidFill>
            <a:srgbClr val="C2D5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sz="2400">
              <a:ea typeface="ＭＳ Ｐゴシック" pitchFamily="116" charset="-128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 flipV="1">
            <a:off x="1581150" y="792163"/>
            <a:ext cx="7570788" cy="71437"/>
          </a:xfrm>
          <a:prstGeom prst="rect">
            <a:avLst/>
          </a:prstGeom>
          <a:solidFill>
            <a:srgbClr val="003498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0" y="795338"/>
            <a:ext cx="9148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76143" name="Picture 15" descr="hs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979712" y="1125538"/>
            <a:ext cx="6697563" cy="504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979443" y="1773238"/>
            <a:ext cx="3240630" cy="43529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979712" y="6237289"/>
            <a:ext cx="6696744" cy="50408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2"/>
          </p:nvPr>
        </p:nvSpPr>
        <p:spPr>
          <a:xfrm>
            <a:off x="5435826" y="1772816"/>
            <a:ext cx="3240630" cy="43529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9" name="Rectangle 13"/>
          <p:cNvSpPr>
            <a:spLocks noChangeArrowheads="1"/>
          </p:cNvSpPr>
          <p:nvPr userDrawn="1"/>
        </p:nvSpPr>
        <p:spPr bwMode="auto">
          <a:xfrm>
            <a:off x="1588" y="720725"/>
            <a:ext cx="1579562" cy="71438"/>
          </a:xfrm>
          <a:prstGeom prst="rect">
            <a:avLst/>
          </a:prstGeom>
          <a:solidFill>
            <a:srgbClr val="003498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296686" y="479392"/>
            <a:ext cx="939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B4A0A60-D034-4671-AAB5-5C58FF28202A}" type="datetime1">
              <a:rPr lang="de-CH" sz="1200" smtClean="0">
                <a:solidFill>
                  <a:srgbClr val="003498"/>
                </a:solidFill>
              </a:rPr>
              <a:t>09.11.2012</a:t>
            </a:fld>
            <a:endParaRPr lang="de-CH" sz="1200" dirty="0">
              <a:solidFill>
                <a:srgbClr val="003498"/>
              </a:solidFill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>
            <a:off x="1619672" y="54308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smtClean="0">
                <a:solidFill>
                  <a:srgbClr val="003498"/>
                </a:solidFill>
              </a:rPr>
              <a:t>Folie</a:t>
            </a:r>
            <a:r>
              <a:rPr lang="de-CH" sz="1200" baseline="0" dirty="0" smtClean="0">
                <a:solidFill>
                  <a:srgbClr val="003498"/>
                </a:solidFill>
              </a:rPr>
              <a:t> </a:t>
            </a:r>
            <a:fld id="{94CD0B4D-0803-42B0-AF1A-07F7B8B8D7B4}" type="slidenum">
              <a:rPr lang="de-CH" sz="1200" baseline="0" smtClean="0">
                <a:solidFill>
                  <a:srgbClr val="003498"/>
                </a:solidFill>
              </a:rPr>
              <a:pPr algn="l"/>
              <a:t>‹Nr.›</a:t>
            </a:fld>
            <a:endParaRPr lang="de-CH" sz="1200" dirty="0">
              <a:solidFill>
                <a:srgbClr val="003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1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11560" y="6237289"/>
            <a:ext cx="8064896" cy="50408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1619672" y="54308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b="0" dirty="0" smtClean="0">
                <a:solidFill>
                  <a:srgbClr val="003498"/>
                </a:solidFill>
              </a:rPr>
              <a:t>Folie</a:t>
            </a:r>
            <a:r>
              <a:rPr lang="de-CH" sz="1200" b="0" baseline="0" dirty="0" smtClean="0">
                <a:solidFill>
                  <a:srgbClr val="003498"/>
                </a:solidFill>
              </a:rPr>
              <a:t> </a:t>
            </a:r>
            <a:fld id="{94CD0B4D-0803-42B0-AF1A-07F7B8B8D7B4}" type="slidenum">
              <a:rPr lang="de-CH" sz="1200" b="0" baseline="0" smtClean="0">
                <a:solidFill>
                  <a:srgbClr val="003498"/>
                </a:solidFill>
              </a:rPr>
              <a:pPr algn="l"/>
              <a:t>‹Nr.›</a:t>
            </a:fld>
            <a:endParaRPr lang="de-CH" sz="1200" b="0" dirty="0">
              <a:solidFill>
                <a:srgbClr val="003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5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773238"/>
            <a:ext cx="3960812" cy="43529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11560" y="6237289"/>
            <a:ext cx="8064896" cy="50408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4716016" y="1772816"/>
            <a:ext cx="3960812" cy="43529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1588" y="720725"/>
            <a:ext cx="1579562" cy="71438"/>
          </a:xfrm>
          <a:prstGeom prst="rect">
            <a:avLst/>
          </a:prstGeom>
          <a:solidFill>
            <a:srgbClr val="003498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296686" y="479392"/>
            <a:ext cx="939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B4A0A60-D034-4671-AAB5-5C58FF28202A}" type="datetime1">
              <a:rPr lang="de-CH" sz="1200" smtClean="0">
                <a:solidFill>
                  <a:srgbClr val="003498"/>
                </a:solidFill>
              </a:rPr>
              <a:t>09.11.2012</a:t>
            </a:fld>
            <a:endParaRPr lang="de-CH" sz="1200" dirty="0">
              <a:solidFill>
                <a:srgbClr val="003498"/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619672" y="54308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smtClean="0">
                <a:solidFill>
                  <a:srgbClr val="003498"/>
                </a:solidFill>
              </a:rPr>
              <a:t>Folie</a:t>
            </a:r>
            <a:r>
              <a:rPr lang="de-CH" sz="1200" baseline="0" dirty="0" smtClean="0">
                <a:solidFill>
                  <a:srgbClr val="003498"/>
                </a:solidFill>
              </a:rPr>
              <a:t> </a:t>
            </a:r>
            <a:fld id="{94CD0B4D-0803-42B0-AF1A-07F7B8B8D7B4}" type="slidenum">
              <a:rPr lang="de-CH" sz="1200" baseline="0" smtClean="0">
                <a:solidFill>
                  <a:srgbClr val="003498"/>
                </a:solidFill>
              </a:rPr>
              <a:pPr algn="l"/>
              <a:t>‹Nr.›</a:t>
            </a:fld>
            <a:endParaRPr lang="de-CH" sz="1200" dirty="0">
              <a:solidFill>
                <a:srgbClr val="003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8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 flipV="1">
            <a:off x="1581150" y="792163"/>
            <a:ext cx="7570788" cy="71437"/>
          </a:xfrm>
          <a:prstGeom prst="rect">
            <a:avLst/>
          </a:prstGeom>
          <a:solidFill>
            <a:srgbClr val="003498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588" y="720725"/>
            <a:ext cx="1579562" cy="71438"/>
          </a:xfrm>
          <a:prstGeom prst="rect">
            <a:avLst/>
          </a:prstGeom>
          <a:solidFill>
            <a:srgbClr val="003498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0" y="795338"/>
            <a:ext cx="9148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b="1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8" descr="hs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>
            <a:spLocks noChangeArrowheads="1"/>
          </p:cNvSpPr>
          <p:nvPr userDrawn="1"/>
        </p:nvSpPr>
        <p:spPr bwMode="auto">
          <a:xfrm>
            <a:off x="296863" y="479425"/>
            <a:ext cx="93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6ECA914-4CD9-4C30-B508-6959C57F9954}" type="datetime1">
              <a:rPr lang="de-CH" sz="1200" b="0" smtClean="0">
                <a:solidFill>
                  <a:srgbClr val="003498"/>
                </a:solidFill>
              </a:rPr>
              <a:pPr eaLnBrk="1" hangingPunct="1">
                <a:defRPr/>
              </a:pPr>
              <a:t>09.11.2012</a:t>
            </a:fld>
            <a:endParaRPr lang="de-CH" sz="1200" b="0" smtClean="0">
              <a:solidFill>
                <a:srgbClr val="003498"/>
              </a:solidFill>
            </a:endParaRPr>
          </a:p>
        </p:txBody>
      </p:sp>
      <p:pic>
        <p:nvPicPr>
          <p:cNvPr id="9" name="Grafik 14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450"/>
            <a:ext cx="1579563" cy="6053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1916113"/>
            <a:ext cx="6624638" cy="1296987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573463"/>
            <a:ext cx="6624638" cy="6477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3498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742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 flipV="1">
            <a:off x="1581150" y="792163"/>
            <a:ext cx="7570788" cy="71437"/>
          </a:xfrm>
          <a:prstGeom prst="rect">
            <a:avLst/>
          </a:prstGeom>
          <a:solidFill>
            <a:srgbClr val="003498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588" y="720725"/>
            <a:ext cx="1579562" cy="71438"/>
          </a:xfrm>
          <a:prstGeom prst="rect">
            <a:avLst/>
          </a:prstGeom>
          <a:solidFill>
            <a:srgbClr val="003498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0" y="795338"/>
            <a:ext cx="9148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b="1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8" descr="hs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>
            <a:spLocks noChangeArrowheads="1"/>
          </p:cNvSpPr>
          <p:nvPr userDrawn="1"/>
        </p:nvSpPr>
        <p:spPr bwMode="auto">
          <a:xfrm>
            <a:off x="296863" y="479425"/>
            <a:ext cx="93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6ECA914-4CD9-4C30-B508-6959C57F9954}" type="datetime1">
              <a:rPr lang="de-CH" sz="1200" b="0" smtClean="0">
                <a:solidFill>
                  <a:srgbClr val="003498"/>
                </a:solidFill>
              </a:rPr>
              <a:pPr eaLnBrk="1" hangingPunct="1">
                <a:defRPr/>
              </a:pPr>
              <a:t>09.11.2012</a:t>
            </a:fld>
            <a:endParaRPr lang="de-CH" sz="1200" b="0" smtClean="0">
              <a:solidFill>
                <a:srgbClr val="003498"/>
              </a:solidFill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1916113"/>
            <a:ext cx="6624638" cy="1296987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573463"/>
            <a:ext cx="6624638" cy="6477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3498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803275"/>
            <a:ext cx="1582738" cy="6054725"/>
          </a:xfrm>
          <a:prstGeom prst="rect">
            <a:avLst/>
          </a:prstGeom>
          <a:solidFill>
            <a:srgbClr val="C2D5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sz="2400"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95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defRPr sz="2000"/>
            </a:lvl1pPr>
            <a:lvl2pPr marL="715963" indent="-354013">
              <a:defRPr sz="1800"/>
            </a:lvl2pPr>
            <a:lvl3pPr marL="982663" indent="-266700">
              <a:defRPr sz="1600"/>
            </a:lvl3pPr>
            <a:lvl4pPr marL="1258888" indent="-276225">
              <a:defRPr sz="1400"/>
            </a:lvl4pPr>
            <a:lvl5pPr marL="1527175" indent="-268288"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F882CA52-8BA8-4A91-8F88-5A6C715834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6D561-72CD-4F6C-A1B1-DDAAEBDDD772}" type="datetime1">
              <a:rPr lang="de-CH"/>
              <a:pPr>
                <a:defRPr/>
              </a:pPr>
              <a:t>09.11.2012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0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773238"/>
            <a:ext cx="3956050" cy="4497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3956050" cy="4497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82997143-4223-44A0-A0CF-1B93201F75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9F0F-63F4-4426-92CC-AE2336ADF1BE}" type="datetime1">
              <a:rPr lang="de-CH"/>
              <a:pPr>
                <a:defRPr/>
              </a:pPr>
              <a:t>09.11.2012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1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73238"/>
            <a:ext cx="80645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 flipV="1">
            <a:off x="1581150" y="792163"/>
            <a:ext cx="7570788" cy="71437"/>
          </a:xfrm>
          <a:prstGeom prst="rect">
            <a:avLst/>
          </a:prstGeom>
          <a:solidFill>
            <a:srgbClr val="003498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0" y="795338"/>
            <a:ext cx="9148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33128" name="Picture 8" descr="hs_Logo_cmy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25538"/>
            <a:ext cx="80660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 durch Klicken bearbeiten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588" y="720725"/>
            <a:ext cx="1579562" cy="71438"/>
          </a:xfrm>
          <a:prstGeom prst="rect">
            <a:avLst/>
          </a:prstGeom>
          <a:solidFill>
            <a:srgbClr val="003498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296686" y="479392"/>
            <a:ext cx="939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B4A0A60-D034-4671-AAB5-5C58FF28202A}" type="datetime1">
              <a:rPr lang="de-CH" sz="1200" smtClean="0">
                <a:solidFill>
                  <a:srgbClr val="003498"/>
                </a:solidFill>
              </a:rPr>
              <a:t>09.11.2012</a:t>
            </a:fld>
            <a:endParaRPr lang="de-CH" sz="1200" dirty="0">
              <a:solidFill>
                <a:srgbClr val="003498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19672" y="54308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smtClean="0">
                <a:solidFill>
                  <a:srgbClr val="003498"/>
                </a:solidFill>
              </a:rPr>
              <a:t>Folie</a:t>
            </a:r>
            <a:r>
              <a:rPr lang="de-CH" sz="1200" baseline="0" dirty="0" smtClean="0">
                <a:solidFill>
                  <a:srgbClr val="003498"/>
                </a:solidFill>
              </a:rPr>
              <a:t> </a:t>
            </a:r>
            <a:fld id="{94CD0B4D-0803-42B0-AF1A-07F7B8B8D7B4}" type="slidenum">
              <a:rPr lang="de-CH" sz="1200" baseline="0" smtClean="0">
                <a:solidFill>
                  <a:srgbClr val="003498"/>
                </a:solidFill>
              </a:rPr>
              <a:pPr algn="l"/>
              <a:t>‹Nr.›</a:t>
            </a:fld>
            <a:endParaRPr lang="de-CH" sz="1200" dirty="0">
              <a:solidFill>
                <a:srgbClr val="003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9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70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73238"/>
            <a:ext cx="8064500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25538"/>
            <a:ext cx="8064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 durch Klicken bearbeiten</a:t>
            </a:r>
          </a:p>
        </p:txBody>
      </p:sp>
      <p:sp>
        <p:nvSpPr>
          <p:cNvPr id="175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20838" y="547688"/>
            <a:ext cx="1511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349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>
                <a:latin typeface="Arial"/>
              </a:rPr>
              <a:t>Folie </a:t>
            </a:r>
            <a:fld id="{92B7E7F7-5F51-4145-BC6C-8D90812F7DEE}" type="slidenum">
              <a:rPr lang="de-DE">
                <a:latin typeface="Arial"/>
              </a:rPr>
              <a:pPr>
                <a:defRPr/>
              </a:pPr>
              <a:t>‹Nr.›</a:t>
            </a:fld>
            <a:endParaRPr lang="de-DE">
              <a:latin typeface="Arial"/>
            </a:endParaRP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 flipV="1">
            <a:off x="1581150" y="792163"/>
            <a:ext cx="7570788" cy="71437"/>
          </a:xfrm>
          <a:prstGeom prst="rect">
            <a:avLst/>
          </a:prstGeom>
          <a:solidFill>
            <a:srgbClr val="003498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1588" y="720725"/>
            <a:ext cx="1579562" cy="71438"/>
          </a:xfrm>
          <a:prstGeom prst="rect">
            <a:avLst/>
          </a:prstGeom>
          <a:solidFill>
            <a:srgbClr val="003498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0" y="795338"/>
            <a:ext cx="9148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de-CH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2056" name="Picture 15" descr="hs_Logo_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76250"/>
            <a:ext cx="15478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3498"/>
                </a:solidFill>
                <a:cs typeface="+mn-cs"/>
              </a:defRPr>
            </a:lvl1pPr>
          </a:lstStyle>
          <a:p>
            <a:pPr>
              <a:defRPr/>
            </a:pPr>
            <a:fld id="{D346F70F-0936-4296-9E4C-89B63EE3CD3A}" type="datetime1">
              <a:rPr lang="de-CH">
                <a:latin typeface="Arial"/>
              </a:rPr>
              <a:pPr>
                <a:defRPr/>
              </a:pPr>
              <a:t>09.11.2012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2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3498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982663" indent="-2667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8888" indent="-27622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612900" algn="l"/>
        </a:tabLst>
        <a:defRPr sz="1400">
          <a:solidFill>
            <a:schemeClr val="tx1"/>
          </a:solidFill>
          <a:latin typeface="+mn-lt"/>
        </a:defRPr>
      </a:lvl4pPr>
      <a:lvl5pPr marL="1527175" indent="-276225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204864"/>
            <a:ext cx="6984776" cy="19442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CH" sz="3000" dirty="0" smtClean="0"/>
              <a:t/>
            </a:r>
            <a:br>
              <a:rPr lang="de-CH" sz="3000" dirty="0" smtClean="0"/>
            </a:br>
            <a:r>
              <a:rPr lang="de-CH" sz="3000" dirty="0"/>
              <a:t/>
            </a:r>
            <a:br>
              <a:rPr lang="de-CH" sz="3000" dirty="0"/>
            </a:br>
            <a:r>
              <a:rPr lang="de-CH" dirty="0" smtClean="0"/>
              <a:t>Hotellerie: Wie kann das Sommergeschäft gestärkt werden?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sz="2400" dirty="0" smtClean="0"/>
              <a:t>Dr</a:t>
            </a:r>
            <a:r>
              <a:rPr lang="de-CH" sz="2400" dirty="0"/>
              <a:t>. Christoph Juen, CEO hotelleriesuisse</a:t>
            </a:r>
            <a:r>
              <a:rPr lang="de-CH" sz="2000" dirty="0"/>
              <a:t/>
            </a:r>
            <a:br>
              <a:rPr lang="de-CH" sz="2000" dirty="0"/>
            </a:br>
            <a:r>
              <a:rPr lang="de-CH" sz="2800" dirty="0"/>
              <a:t/>
            </a:r>
            <a:br>
              <a:rPr lang="de-CH" sz="2800" dirty="0"/>
            </a:br>
            <a:endParaRPr lang="de-CH" sz="3000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5301208"/>
            <a:ext cx="6624638" cy="1008112"/>
          </a:xfrm>
        </p:spPr>
        <p:txBody>
          <a:bodyPr/>
          <a:lstStyle/>
          <a:p>
            <a:r>
              <a:rPr lang="de-CH" dirty="0"/>
              <a:t>Tourismus Forum Schweiz</a:t>
            </a:r>
          </a:p>
          <a:p>
            <a:r>
              <a:rPr lang="de-CH" dirty="0"/>
              <a:t>15. November 2012</a:t>
            </a:r>
          </a:p>
          <a:p>
            <a:endParaRPr lang="de-CH" dirty="0" smtClean="0"/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450"/>
            <a:ext cx="1579626" cy="6053074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r="30001"/>
          <a:stretch/>
        </p:blipFill>
        <p:spPr>
          <a:xfrm>
            <a:off x="0" y="793544"/>
            <a:ext cx="1579626" cy="607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Entwicklung </a:t>
            </a:r>
            <a:r>
              <a:rPr lang="de-CH" dirty="0" smtClean="0"/>
              <a:t>Logiernächte Sommersaison </a:t>
            </a:r>
            <a:r>
              <a:rPr lang="de-CH" dirty="0"/>
              <a:t>1992-2012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818866"/>
              </p:ext>
            </p:extLst>
          </p:nvPr>
        </p:nvGraphicFramePr>
        <p:xfrm>
          <a:off x="611188" y="1773238"/>
          <a:ext cx="80645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Quelle: BFS / BAKBASEL (Daten), hotelleriesuisse (Auswertung), November </a:t>
            </a:r>
            <a:r>
              <a:rPr lang="de-CH" dirty="0" smtClean="0"/>
              <a:t>2012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52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Logiernächte nach </a:t>
            </a:r>
            <a:r>
              <a:rPr lang="de-CH" dirty="0"/>
              <a:t>Regionen in der Sommersaison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Index 1992 = </a:t>
            </a:r>
            <a:r>
              <a:rPr lang="de-CH" dirty="0" smtClean="0"/>
              <a:t>100</a:t>
            </a:r>
          </a:p>
          <a:p>
            <a:r>
              <a:rPr lang="de-CH" dirty="0" smtClean="0"/>
              <a:t>Quelle</a:t>
            </a:r>
            <a:r>
              <a:rPr lang="de-CH" dirty="0"/>
              <a:t>: BFS / BAKBASEL (Daten), hotelleriesuisse (Auswertung), November </a:t>
            </a:r>
            <a:r>
              <a:rPr lang="de-CH" dirty="0" smtClean="0"/>
              <a:t>2012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208932"/>
              </p:ext>
            </p:extLst>
          </p:nvPr>
        </p:nvGraphicFramePr>
        <p:xfrm>
          <a:off x="611188" y="1773238"/>
          <a:ext cx="80645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32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333399"/>
                </a:solidFill>
              </a:rPr>
              <a:t>Wirtschafts- und Logiernächte-Entwicklung Inland</a:t>
            </a:r>
            <a:br>
              <a:rPr lang="de-CH" dirty="0" smtClean="0">
                <a:solidFill>
                  <a:srgbClr val="333399"/>
                </a:solidFill>
              </a:rPr>
            </a:br>
            <a:r>
              <a:rPr lang="de-CH" sz="1200" b="0" dirty="0" smtClean="0"/>
              <a:t>Veränderung zum Vorjahr in %</a:t>
            </a:r>
            <a:endParaRPr lang="de-CH" sz="1600" b="0" dirty="0" smtClean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Quelle: BAKBASEL / </a:t>
            </a:r>
            <a:r>
              <a:rPr lang="de-CH" dirty="0" smtClean="0"/>
              <a:t>BFS / </a:t>
            </a:r>
            <a:r>
              <a:rPr lang="de-CH" dirty="0"/>
              <a:t>Oxford </a:t>
            </a:r>
            <a:r>
              <a:rPr lang="de-CH" dirty="0" smtClean="0"/>
              <a:t>Economics (Oktober 2012)</a:t>
            </a:r>
            <a:endParaRPr lang="de-CH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273642"/>
              </p:ext>
            </p:extLst>
          </p:nvPr>
        </p:nvGraphicFramePr>
        <p:xfrm>
          <a:off x="611188" y="1773238"/>
          <a:ext cx="80645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47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1115616" y="4653136"/>
            <a:ext cx="7128792" cy="936104"/>
          </a:xfrm>
          <a:prstGeom prst="rect">
            <a:avLst/>
          </a:prstGeom>
          <a:solidFill>
            <a:srgbClr val="00349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smtClean="0">
                <a:solidFill>
                  <a:srgbClr val="003498"/>
                </a:solidFill>
                <a:ea typeface="ＭＳ Ｐゴシック" pitchFamily="116" charset="-128"/>
              </a:rPr>
              <a:t>Folie </a:t>
            </a:r>
            <a:fld id="{21A48C57-D601-4194-A974-3CA0D2DDADFD}" type="slidenum">
              <a:rPr lang="de-DE" smtClean="0">
                <a:solidFill>
                  <a:srgbClr val="003498"/>
                </a:solidFill>
                <a:ea typeface="ＭＳ Ｐゴシック" pitchFamily="116" charset="-128"/>
              </a:rPr>
              <a:pPr algn="l" eaLnBrk="1" hangingPunct="1">
                <a:defRPr/>
              </a:pPr>
              <a:t>5</a:t>
            </a:fld>
            <a:endParaRPr lang="de-DE" smtClean="0">
              <a:solidFill>
                <a:srgbClr val="003498"/>
              </a:solidFill>
              <a:ea typeface="ＭＳ Ｐゴシック" pitchFamily="116" charset="-128"/>
            </a:endParaRPr>
          </a:p>
        </p:txBody>
      </p:sp>
      <p:sp>
        <p:nvSpPr>
          <p:cNvPr id="4099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89C681C-4029-40FC-9131-E8BA5E103E32}" type="datetime1">
              <a:rPr lang="de-CH" smtClean="0">
                <a:solidFill>
                  <a:srgbClr val="003498"/>
                </a:solidFill>
                <a:ea typeface="ＭＳ Ｐゴシック" pitchFamily="116" charset="-128"/>
              </a:rPr>
              <a:pPr eaLnBrk="1" hangingPunct="1">
                <a:defRPr/>
              </a:pPr>
              <a:t>09.11.2012</a:t>
            </a:fld>
            <a:endParaRPr lang="de-DE" smtClean="0">
              <a:solidFill>
                <a:srgbClr val="003498"/>
              </a:solidFill>
              <a:ea typeface="ＭＳ Ｐゴシック" pitchFamily="116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CH" sz="2400" dirty="0">
                <a:ea typeface="Calibri"/>
                <a:cs typeface="Consolas"/>
              </a:rPr>
              <a:t>"New Deal" - neuen Wachstumstrend im Sommertourismus einleiten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8064500" cy="449738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CH" dirty="0" smtClean="0">
                <a:ea typeface="Calibri"/>
                <a:cs typeface="Consolas"/>
              </a:rPr>
              <a:t>Ziel</a:t>
            </a:r>
            <a:r>
              <a:rPr lang="de-CH" dirty="0">
                <a:ea typeface="Calibri"/>
                <a:cs typeface="Consolas"/>
              </a:rPr>
              <a:t>: 25 </a:t>
            </a:r>
            <a:r>
              <a:rPr lang="de-CH" dirty="0" err="1">
                <a:ea typeface="Calibri"/>
                <a:cs typeface="Consolas"/>
              </a:rPr>
              <a:t>Mio</a:t>
            </a:r>
            <a:r>
              <a:rPr lang="de-CH" dirty="0">
                <a:ea typeface="Calibri"/>
                <a:cs typeface="Consolas"/>
              </a:rPr>
              <a:t> Übernachtungen 2025 oder + 2.5 % p.a.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CH" dirty="0" smtClean="0">
                <a:ea typeface="Calibri"/>
                <a:cs typeface="Consolas"/>
              </a:rPr>
              <a:t>Alpen </a:t>
            </a:r>
            <a:r>
              <a:rPr lang="de-CH" dirty="0">
                <a:ea typeface="Calibri"/>
                <a:cs typeface="Consolas"/>
              </a:rPr>
              <a:t>und ländliche Räume + 2.0 % p.a.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CH" dirty="0" smtClean="0">
                <a:ea typeface="Calibri"/>
                <a:cs typeface="Consolas"/>
              </a:rPr>
              <a:t>Schweizer </a:t>
            </a:r>
            <a:r>
              <a:rPr lang="de-CH" dirty="0">
                <a:ea typeface="Calibri"/>
                <a:cs typeface="Consolas"/>
              </a:rPr>
              <a:t>Nachfrage + 1.5 % p.a. (parallel zum </a:t>
            </a:r>
            <a:r>
              <a:rPr lang="de-CH" dirty="0" smtClean="0">
                <a:ea typeface="Calibri"/>
                <a:cs typeface="Consolas"/>
              </a:rPr>
              <a:t>Wachstums-potential </a:t>
            </a:r>
            <a:r>
              <a:rPr lang="de-CH" dirty="0">
                <a:ea typeface="Calibri"/>
                <a:cs typeface="Consolas"/>
              </a:rPr>
              <a:t>der Schweizer Wirtschaft)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CH" dirty="0" smtClean="0">
                <a:ea typeface="Calibri"/>
                <a:cs typeface="Consolas"/>
              </a:rPr>
              <a:t>Auslandsnachfrage </a:t>
            </a:r>
            <a:r>
              <a:rPr lang="de-CH" dirty="0">
                <a:ea typeface="Calibri"/>
                <a:cs typeface="Consolas"/>
              </a:rPr>
              <a:t>+ 3.0 % (Re-Vitalisierung der europäischen Nahmärkte und der traditionellen Überseemärkte; Erschliessung und Dynamisierung neuer wachstumsintensiver Quellmärkte</a:t>
            </a:r>
            <a:r>
              <a:rPr lang="de-CH" dirty="0" smtClean="0">
                <a:ea typeface="Calibri"/>
                <a:cs typeface="Consolas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endParaRPr lang="de-CH" dirty="0">
              <a:ea typeface="Calibri"/>
              <a:cs typeface="Consolas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de-CH" dirty="0">
                <a:solidFill>
                  <a:schemeClr val="bg1"/>
                </a:solidFill>
                <a:ea typeface="Calibri"/>
                <a:cs typeface="Consolas"/>
              </a:rPr>
              <a:t>Mittel: Attraktivitätssteigerung des touristischen Angebots und </a:t>
            </a:r>
            <a:endParaRPr lang="de-CH" dirty="0" smtClean="0">
              <a:solidFill>
                <a:schemeClr val="bg1"/>
              </a:solidFill>
              <a:ea typeface="Calibri"/>
              <a:cs typeface="Consolas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de-CH" dirty="0" smtClean="0">
                <a:solidFill>
                  <a:schemeClr val="bg1"/>
                </a:solidFill>
                <a:ea typeface="Calibri"/>
                <a:cs typeface="Consolas"/>
              </a:rPr>
              <a:t>aktive </a:t>
            </a:r>
            <a:r>
              <a:rPr lang="de-CH" dirty="0">
                <a:solidFill>
                  <a:schemeClr val="bg1"/>
                </a:solidFill>
                <a:ea typeface="Calibri"/>
                <a:cs typeface="Consolas"/>
              </a:rPr>
              <a:t>Nachfragestimulierung</a:t>
            </a:r>
          </a:p>
        </p:txBody>
      </p:sp>
    </p:spTree>
    <p:extLst>
      <p:ext uri="{BB962C8B-B14F-4D97-AF65-F5344CB8AC3E}">
        <p14:creationId xmlns:p14="http://schemas.microsoft.com/office/powerpoint/2010/main" val="258419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smtClean="0">
                <a:solidFill>
                  <a:srgbClr val="003498"/>
                </a:solidFill>
                <a:ea typeface="ＭＳ Ｐゴシック" pitchFamily="116" charset="-128"/>
              </a:rPr>
              <a:t>Folie </a:t>
            </a:r>
            <a:fld id="{21A48C57-D601-4194-A974-3CA0D2DDADFD}" type="slidenum">
              <a:rPr lang="de-DE" smtClean="0">
                <a:solidFill>
                  <a:srgbClr val="003498"/>
                </a:solidFill>
                <a:ea typeface="ＭＳ Ｐゴシック" pitchFamily="116" charset="-128"/>
              </a:rPr>
              <a:pPr algn="l" eaLnBrk="1" hangingPunct="1">
                <a:defRPr/>
              </a:pPr>
              <a:t>6</a:t>
            </a:fld>
            <a:endParaRPr lang="de-DE" smtClean="0">
              <a:solidFill>
                <a:srgbClr val="003498"/>
              </a:solidFill>
              <a:ea typeface="ＭＳ Ｐゴシック" pitchFamily="116" charset="-128"/>
            </a:endParaRPr>
          </a:p>
        </p:txBody>
      </p:sp>
      <p:sp>
        <p:nvSpPr>
          <p:cNvPr id="4099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89C681C-4029-40FC-9131-E8BA5E103E32}" type="datetime1">
              <a:rPr lang="de-CH" smtClean="0">
                <a:solidFill>
                  <a:srgbClr val="003498"/>
                </a:solidFill>
                <a:ea typeface="ＭＳ Ｐゴシック" pitchFamily="116" charset="-128"/>
              </a:rPr>
              <a:pPr eaLnBrk="1" hangingPunct="1">
                <a:defRPr/>
              </a:pPr>
              <a:t>09.11.2012</a:t>
            </a:fld>
            <a:endParaRPr lang="de-DE" smtClean="0">
              <a:solidFill>
                <a:srgbClr val="003498"/>
              </a:solidFill>
              <a:ea typeface="ＭＳ Ｐゴシック" pitchFamily="116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52736"/>
            <a:ext cx="8064500" cy="504825"/>
          </a:xfrm>
        </p:spPr>
        <p:txBody>
          <a:bodyPr/>
          <a:lstStyle/>
          <a:p>
            <a:pPr eaLnBrk="1" hangingPunct="1"/>
            <a:r>
              <a:rPr lang="de-CH" sz="2400" dirty="0"/>
              <a:t>Instrumente </a:t>
            </a:r>
            <a:r>
              <a:rPr lang="de-CH" sz="2400" dirty="0" smtClean="0"/>
              <a:t>zur Steigerung der Nachfrage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064500" cy="44973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dirty="0"/>
              <a:t>Wachstumsförderung Schweizer Wirtschaft durch gesunde Wirtschaftspolitik auf allen </a:t>
            </a:r>
            <a:r>
              <a:rPr lang="de-CH" dirty="0" smtClean="0"/>
              <a:t>Ebenen</a:t>
            </a:r>
            <a:endParaRPr lang="de-CH" dirty="0"/>
          </a:p>
          <a:p>
            <a:pPr>
              <a:spcBef>
                <a:spcPts val="600"/>
              </a:spcBef>
            </a:pPr>
            <a:r>
              <a:rPr lang="de-CH" dirty="0" smtClean="0"/>
              <a:t>Ferienland </a:t>
            </a:r>
            <a:r>
              <a:rPr lang="de-CH" dirty="0"/>
              <a:t>Schweiz in der Seele und im Wertebewusstsein des Schweizers neu verankern (Heimat Feeling)</a:t>
            </a:r>
          </a:p>
          <a:p>
            <a:pPr>
              <a:spcBef>
                <a:spcPts val="600"/>
              </a:spcBef>
            </a:pPr>
            <a:r>
              <a:rPr lang="de-CH" dirty="0" smtClean="0"/>
              <a:t>Effizientere </a:t>
            </a:r>
            <a:r>
              <a:rPr lang="de-CH" dirty="0"/>
              <a:t>Vernetzung aller Schweizer Markenträger im Ausland (Branding "</a:t>
            </a:r>
            <a:r>
              <a:rPr lang="de-CH" dirty="0" err="1"/>
              <a:t>Swissness</a:t>
            </a:r>
            <a:r>
              <a:rPr lang="de-CH" dirty="0"/>
              <a:t>")</a:t>
            </a:r>
          </a:p>
          <a:p>
            <a:pPr>
              <a:spcBef>
                <a:spcPts val="600"/>
              </a:spcBef>
            </a:pPr>
            <a:r>
              <a:rPr lang="de-CH" dirty="0" smtClean="0"/>
              <a:t>Erhebliche </a:t>
            </a:r>
            <a:r>
              <a:rPr lang="de-CH" dirty="0"/>
              <a:t>Steigerung der </a:t>
            </a:r>
            <a:r>
              <a:rPr lang="de-CH" dirty="0" smtClean="0"/>
              <a:t>verfügbaren </a:t>
            </a:r>
            <a:r>
              <a:rPr lang="de-CH" dirty="0"/>
              <a:t>Mittel für eine </a:t>
            </a:r>
            <a:r>
              <a:rPr lang="de-CH" dirty="0" smtClean="0"/>
              <a:t>zielgruppen-</a:t>
            </a:r>
            <a:br>
              <a:rPr lang="de-CH" dirty="0" smtClean="0"/>
            </a:br>
            <a:r>
              <a:rPr lang="de-CH" dirty="0" smtClean="0"/>
              <a:t>adäquate </a:t>
            </a:r>
            <a:r>
              <a:rPr lang="de-CH" dirty="0"/>
              <a:t>Bearbeitung der </a:t>
            </a:r>
            <a:r>
              <a:rPr lang="de-CH" dirty="0" smtClean="0"/>
              <a:t>Quellmärkte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8" b="-16566"/>
          <a:stretch/>
        </p:blipFill>
        <p:spPr>
          <a:xfrm>
            <a:off x="4788024" y="4300953"/>
            <a:ext cx="4355976" cy="30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9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smtClean="0">
                <a:solidFill>
                  <a:srgbClr val="003498"/>
                </a:solidFill>
                <a:ea typeface="ＭＳ Ｐゴシック" pitchFamily="116" charset="-128"/>
              </a:rPr>
              <a:t>Folie </a:t>
            </a:r>
            <a:fld id="{21A48C57-D601-4194-A974-3CA0D2DDADFD}" type="slidenum">
              <a:rPr lang="de-DE" smtClean="0">
                <a:solidFill>
                  <a:srgbClr val="003498"/>
                </a:solidFill>
                <a:ea typeface="ＭＳ Ｐゴシック" pitchFamily="116" charset="-128"/>
              </a:rPr>
              <a:pPr algn="l" eaLnBrk="1" hangingPunct="1">
                <a:defRPr/>
              </a:pPr>
              <a:t>7</a:t>
            </a:fld>
            <a:endParaRPr lang="de-DE" smtClean="0">
              <a:solidFill>
                <a:srgbClr val="003498"/>
              </a:solidFill>
              <a:ea typeface="ＭＳ Ｐゴシック" pitchFamily="116" charset="-128"/>
            </a:endParaRPr>
          </a:p>
        </p:txBody>
      </p:sp>
      <p:sp>
        <p:nvSpPr>
          <p:cNvPr id="4099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89C681C-4029-40FC-9131-E8BA5E103E32}" type="datetime1">
              <a:rPr lang="de-CH" smtClean="0">
                <a:solidFill>
                  <a:srgbClr val="003498"/>
                </a:solidFill>
                <a:ea typeface="ＭＳ Ｐゴシック" pitchFamily="116" charset="-128"/>
              </a:rPr>
              <a:pPr eaLnBrk="1" hangingPunct="1">
                <a:defRPr/>
              </a:pPr>
              <a:t>09.11.2012</a:t>
            </a:fld>
            <a:endParaRPr lang="de-DE" smtClean="0">
              <a:solidFill>
                <a:srgbClr val="003498"/>
              </a:solidFill>
              <a:ea typeface="ＭＳ Ｐゴシック" pitchFamily="116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52736"/>
            <a:ext cx="8208912" cy="504056"/>
          </a:xfrm>
        </p:spPr>
        <p:txBody>
          <a:bodyPr/>
          <a:lstStyle/>
          <a:p>
            <a:pPr eaLnBrk="1" hangingPunct="1"/>
            <a:r>
              <a:rPr lang="de-CH" sz="2400" dirty="0"/>
              <a:t>Instrumente </a:t>
            </a:r>
            <a:r>
              <a:rPr lang="de-CH" sz="2400" dirty="0" smtClean="0"/>
              <a:t>zur </a:t>
            </a:r>
            <a:r>
              <a:rPr lang="de-CH" sz="2400" dirty="0"/>
              <a:t>Attraktivitätssteigerung des Angebots</a:t>
            </a:r>
            <a:endParaRPr lang="de-CH" sz="2400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064500" cy="44973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CH" dirty="0" smtClean="0">
                <a:ea typeface="Calibri"/>
                <a:cs typeface="Consolas"/>
              </a:rPr>
              <a:t>Neudefinition </a:t>
            </a:r>
            <a:r>
              <a:rPr lang="de-CH" dirty="0">
                <a:ea typeface="Calibri"/>
                <a:cs typeface="Consolas"/>
              </a:rPr>
              <a:t>und Neustrukturierung des touristischen Leistungsangebots nach den multifunktionalen </a:t>
            </a:r>
            <a:r>
              <a:rPr lang="de-CH" dirty="0" smtClean="0">
                <a:ea typeface="Calibri"/>
                <a:cs typeface="Consolas"/>
              </a:rPr>
              <a:t>Gästebedürfnissen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CH" dirty="0" smtClean="0">
                <a:ea typeface="Calibri"/>
                <a:cs typeface="Consolas"/>
              </a:rPr>
              <a:t>Verankerung </a:t>
            </a:r>
            <a:r>
              <a:rPr lang="de-CH" dirty="0">
                <a:ea typeface="Calibri"/>
                <a:cs typeface="Consolas"/>
              </a:rPr>
              <a:t>des interkulturellen und interreligiösen </a:t>
            </a:r>
            <a:r>
              <a:rPr lang="de-CH" dirty="0" smtClean="0">
                <a:ea typeface="Calibri"/>
                <a:cs typeface="Consolas"/>
              </a:rPr>
              <a:t>Verständnis-</a:t>
            </a:r>
            <a:r>
              <a:rPr lang="de-CH" dirty="0" err="1" smtClean="0">
                <a:ea typeface="Calibri"/>
                <a:cs typeface="Consolas"/>
              </a:rPr>
              <a:t>ses</a:t>
            </a:r>
            <a:r>
              <a:rPr lang="de-CH" dirty="0" smtClean="0">
                <a:ea typeface="Calibri"/>
                <a:cs typeface="Consolas"/>
              </a:rPr>
              <a:t> </a:t>
            </a:r>
            <a:r>
              <a:rPr lang="de-CH" dirty="0">
                <a:ea typeface="Calibri"/>
                <a:cs typeface="Consolas"/>
              </a:rPr>
              <a:t>des Schweizers zu den bisherigen und neuen </a:t>
            </a:r>
            <a:r>
              <a:rPr lang="de-CH" dirty="0" smtClean="0">
                <a:ea typeface="Calibri"/>
                <a:cs typeface="Consolas"/>
              </a:rPr>
              <a:t>Gästegruppen.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CH" dirty="0" smtClean="0">
                <a:ea typeface="Calibri"/>
                <a:cs typeface="Consolas"/>
              </a:rPr>
              <a:t>Erweiterung </a:t>
            </a:r>
            <a:r>
              <a:rPr lang="de-CH" dirty="0">
                <a:ea typeface="Calibri"/>
                <a:cs typeface="Consolas"/>
              </a:rPr>
              <a:t>und Intensivierung der touristischen </a:t>
            </a:r>
            <a:r>
              <a:rPr lang="de-CH" dirty="0" smtClean="0">
                <a:ea typeface="Calibri"/>
                <a:cs typeface="Consolas"/>
              </a:rPr>
              <a:t>Innovationspolitik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CH" dirty="0" smtClean="0">
                <a:ea typeface="Calibri"/>
                <a:cs typeface="Consolas"/>
              </a:rPr>
              <a:t>Intensivierung </a:t>
            </a:r>
            <a:r>
              <a:rPr lang="de-CH" dirty="0">
                <a:ea typeface="Calibri"/>
                <a:cs typeface="Consolas"/>
              </a:rPr>
              <a:t>und Verstetigung der Investitionen in die </a:t>
            </a:r>
            <a:r>
              <a:rPr lang="de-CH" dirty="0" smtClean="0">
                <a:ea typeface="Calibri"/>
                <a:cs typeface="Consolas"/>
              </a:rPr>
              <a:t>Tourismuswirtschaft </a:t>
            </a:r>
            <a:r>
              <a:rPr lang="de-CH" dirty="0">
                <a:ea typeface="Calibri"/>
                <a:cs typeface="Consolas"/>
              </a:rPr>
              <a:t>durch steuerliche Anreize und erweiterte </a:t>
            </a:r>
            <a:r>
              <a:rPr lang="de-CH" dirty="0" smtClean="0">
                <a:ea typeface="Calibri"/>
                <a:cs typeface="Consolas"/>
              </a:rPr>
              <a:t>Kreditfazilitäten.</a:t>
            </a:r>
            <a:endParaRPr lang="de-CH" dirty="0">
              <a:ea typeface="Calibri"/>
              <a:cs typeface="Consolas"/>
            </a:endParaRPr>
          </a:p>
        </p:txBody>
      </p:sp>
      <p:pic>
        <p:nvPicPr>
          <p:cNvPr id="2" name="Picture 2" descr="http://4.bp.blogspot.com/_uKa7sAR1oLU/S-gDnG5NtCI/AAAAAAAAACQ/CPRZ4mCpZnM/s1600/Schiff-Abenstimm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77" y="4162624"/>
            <a:ext cx="5724128" cy="26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9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smtClean="0">
                <a:solidFill>
                  <a:srgbClr val="003498"/>
                </a:solidFill>
                <a:ea typeface="ＭＳ Ｐゴシック" pitchFamily="116" charset="-128"/>
              </a:rPr>
              <a:t>Folie </a:t>
            </a:r>
            <a:fld id="{21A48C57-D601-4194-A974-3CA0D2DDADFD}" type="slidenum">
              <a:rPr lang="de-DE" smtClean="0">
                <a:solidFill>
                  <a:srgbClr val="003498"/>
                </a:solidFill>
                <a:ea typeface="ＭＳ Ｐゴシック" pitchFamily="116" charset="-128"/>
              </a:rPr>
              <a:pPr algn="l" eaLnBrk="1" hangingPunct="1">
                <a:defRPr/>
              </a:pPr>
              <a:t>8</a:t>
            </a:fld>
            <a:endParaRPr lang="de-DE" smtClean="0">
              <a:solidFill>
                <a:srgbClr val="003498"/>
              </a:solidFill>
              <a:ea typeface="ＭＳ Ｐゴシック" pitchFamily="116" charset="-128"/>
            </a:endParaRPr>
          </a:p>
        </p:txBody>
      </p:sp>
      <p:sp>
        <p:nvSpPr>
          <p:cNvPr id="4099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89C681C-4029-40FC-9131-E8BA5E103E32}" type="datetime1">
              <a:rPr lang="de-CH" smtClean="0">
                <a:solidFill>
                  <a:srgbClr val="003498"/>
                </a:solidFill>
                <a:ea typeface="ＭＳ Ｐゴシック" pitchFamily="116" charset="-128"/>
              </a:rPr>
              <a:pPr eaLnBrk="1" hangingPunct="1">
                <a:defRPr/>
              </a:pPr>
              <a:t>09.11.2012</a:t>
            </a:fld>
            <a:endParaRPr lang="de-DE" smtClean="0">
              <a:solidFill>
                <a:srgbClr val="003498"/>
              </a:solidFill>
              <a:ea typeface="ＭＳ Ｐゴシック" pitchFamily="116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52736"/>
            <a:ext cx="8208912" cy="504056"/>
          </a:xfrm>
        </p:spPr>
        <p:txBody>
          <a:bodyPr/>
          <a:lstStyle/>
          <a:p>
            <a:pPr eaLnBrk="1" hangingPunct="1"/>
            <a:r>
              <a:rPr lang="de-CH" sz="2400" dirty="0" smtClean="0"/>
              <a:t>Was bedeutet das für den einzelnen Hotelier?</a:t>
            </a:r>
            <a:endParaRPr lang="de-CH" sz="2400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064500" cy="44973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CH" dirty="0" smtClean="0">
                <a:ea typeface="Calibri"/>
                <a:cs typeface="Consolas"/>
              </a:rPr>
              <a:t>Unternehmerische Eigenverantwortung zeigen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CH" dirty="0" smtClean="0">
                <a:ea typeface="Calibri"/>
                <a:cs typeface="Consolas"/>
              </a:rPr>
              <a:t>Mitarbeiter fördern </a:t>
            </a:r>
            <a:r>
              <a:rPr lang="de-CH" dirty="0">
                <a:ea typeface="Calibri"/>
                <a:cs typeface="Consolas"/>
              </a:rPr>
              <a:t>/</a:t>
            </a:r>
            <a:r>
              <a:rPr lang="de-CH" dirty="0" smtClean="0">
                <a:ea typeface="Calibri"/>
                <a:cs typeface="Consolas"/>
              </a:rPr>
              <a:t> </a:t>
            </a:r>
            <a:r>
              <a:rPr lang="de-CH" dirty="0" smtClean="0">
                <a:ea typeface="Calibri"/>
                <a:cs typeface="Consolas"/>
              </a:rPr>
              <a:t>Weiterbildungen ermöglichen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CH" dirty="0" smtClean="0">
                <a:ea typeface="Calibri"/>
                <a:cs typeface="Consolas"/>
              </a:rPr>
              <a:t>Sich als Netzwerker verstehen: Hotelkooperationen eingehen /  Destinationsorientierung / Bündelung der Marketingkräfte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de-CH" dirty="0">
              <a:ea typeface="Calibri"/>
              <a:cs typeface="Consola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4536"/>
          <a:stretch/>
        </p:blipFill>
        <p:spPr bwMode="auto">
          <a:xfrm>
            <a:off x="3743400" y="3418114"/>
            <a:ext cx="5400600" cy="343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4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irat_14.03.2012">
  <a:themeElements>
    <a:clrScheme name="hotelleriesuisse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otelleriesuiss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otelleriesuisse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telleriesuisse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telleriesuisse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telleriesuisse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telleriesuisse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telleriesuisse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elleriesuisse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elleriesuisse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elleriesuisse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elleriesuisse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elleriesuisse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elleriesuisse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mit blauem Balken links">
  <a:themeElements>
    <a:clrScheme name="Master mit blauem Balken lin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mit blauem Balken lin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mit blauem Balken lin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mit blauem Balken lin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mit blauem Balken lin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mit blauem Balken lin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mit blauem Balken lin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mit blauem Balken lin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it blauem Balken lin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it blauem Balken lin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it blauem Balken lin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it blauem Balken lin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it blauem Balken lin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it blauem Balken lin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</Words>
  <Application>Microsoft Office PowerPoint</Application>
  <PresentationFormat>Bildschirmpräsentation (4:3)</PresentationFormat>
  <Paragraphs>50</Paragraphs>
  <Slides>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Beirat_14.03.2012</vt:lpstr>
      <vt:lpstr>Master mit blauem Balken links</vt:lpstr>
      <vt:lpstr>  Hotellerie: Wie kann das Sommergeschäft gestärkt werden?  Dr. Christoph Juen, CEO hotelleriesuisse  </vt:lpstr>
      <vt:lpstr>Entwicklung Logiernächte Sommersaison 1992-2012</vt:lpstr>
      <vt:lpstr>Logiernächte nach Regionen in der Sommersaison</vt:lpstr>
      <vt:lpstr>Wirtschafts- und Logiernächte-Entwicklung Inland Veränderung zum Vorjahr in %</vt:lpstr>
      <vt:lpstr>"New Deal" - neuen Wachstumstrend im Sommertourismus einleiten</vt:lpstr>
      <vt:lpstr>Instrumente zur Steigerung der Nachfrage</vt:lpstr>
      <vt:lpstr>Instrumente zur Attraktivitätssteigerung des Angebots</vt:lpstr>
      <vt:lpstr>Was bedeutet das für den einzelnen Hotelier?</vt:lpstr>
    </vt:vector>
  </TitlesOfParts>
  <Company>hotelleriesuisse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sartma</dc:creator>
  <cp:lastModifiedBy>Heim Sandra</cp:lastModifiedBy>
  <cp:revision>261</cp:revision>
  <cp:lastPrinted>2012-06-15T14:30:44Z</cp:lastPrinted>
  <dcterms:created xsi:type="dcterms:W3CDTF">2008-02-27T12:15:53Z</dcterms:created>
  <dcterms:modified xsi:type="dcterms:W3CDTF">2012-11-09T12:24:36Z</dcterms:modified>
</cp:coreProperties>
</file>